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3"/>
  </p:notesMasterIdLst>
  <p:sldIdLst>
    <p:sldId id="285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6" r:id="rId14"/>
    <p:sldId id="299" r:id="rId15"/>
    <p:sldId id="300" r:id="rId16"/>
    <p:sldId id="301" r:id="rId17"/>
    <p:sldId id="305" r:id="rId18"/>
    <p:sldId id="302" r:id="rId19"/>
    <p:sldId id="303" r:id="rId20"/>
    <p:sldId id="304" r:id="rId21"/>
    <p:sldId id="284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5" autoAdjust="0"/>
  </p:normalViewPr>
  <p:slideViewPr>
    <p:cSldViewPr>
      <p:cViewPr>
        <p:scale>
          <a:sx n="68" d="100"/>
          <a:sy n="68" d="100"/>
        </p:scale>
        <p:origin x="-135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5BAA8-5AB6-4242-BD85-F98F09A72F8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5C33-66DB-4DE8-88A1-B6B737C23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30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5C33-66DB-4DE8-88A1-B6B737C2317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569325" cy="6264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</a:t>
            </a:r>
          </a:p>
          <a:p>
            <a:pPr marL="0" indent="0" algn="ctr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целевых показателей национального проекта «Образование»</a:t>
            </a:r>
          </a:p>
          <a:p>
            <a:pPr marL="0" indent="0" algn="ctr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2021 год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 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«Школа № 122 имени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Дороднова В.Г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 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САМАРА</a:t>
            </a:r>
          </a:p>
          <a:p>
            <a:pPr marL="0" indent="0" algn="ctr">
              <a:buNone/>
            </a:pP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28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национальных проектов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«Демография» и «Образование»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251520" y="1412776"/>
          <a:ext cx="8568952" cy="2639144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360040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Охват детей в возрасте от 5 до 18 лет программами дополнительного образования, процент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317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53" t="8485" r="73044" b="69456"/>
          <a:stretch>
            <a:fillRect/>
          </a:stretch>
        </p:blipFill>
        <p:spPr bwMode="auto">
          <a:xfrm>
            <a:off x="1907704" y="4077072"/>
            <a:ext cx="5040560" cy="262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национальных проектов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«Демография» и «Образование»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251520" y="1412776"/>
          <a:ext cx="8568952" cy="2786608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360040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Охват детей деятельностью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региональных центров выявления, поддержки и развития способностей и талантов у детей и молодежи, технопарков «</a:t>
                      </a:r>
                      <a:r>
                        <a:rPr lang="ru-RU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Кватнориум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» и центров «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IT-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куб», процент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национальных проектов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«Демография» и «Образование»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395536" y="1412776"/>
          <a:ext cx="8280919" cy="2359272"/>
        </p:xfrm>
        <a:graphic>
          <a:graphicData uri="http://schemas.openxmlformats.org/drawingml/2006/table">
            <a:tbl>
              <a:tblPr/>
              <a:tblGrid>
                <a:gridCol w="765463"/>
                <a:gridCol w="4871129"/>
                <a:gridCol w="904638"/>
                <a:gridCol w="904638"/>
                <a:gridCol w="835051"/>
              </a:tblGrid>
              <a:tr h="374236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76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4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76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детей, принявших участие в открытых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онлайн-уроках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 реализуемых с учетом опыта цикла открытых уроков «</a:t>
                      </a:r>
                      <a:r>
                        <a:rPr lang="ru-RU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Проектория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», направленных на раннюю профориентацию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278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3987953"/>
          <a:ext cx="8208907" cy="2012037"/>
        </p:xfrm>
        <a:graphic>
          <a:graphicData uri="http://schemas.openxmlformats.org/drawingml/2006/table">
            <a:tbl>
              <a:tblPr/>
              <a:tblGrid>
                <a:gridCol w="5468599"/>
                <a:gridCol w="913436"/>
                <a:gridCol w="913436"/>
                <a:gridCol w="913436"/>
              </a:tblGrid>
              <a:tr h="57606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Численность детей, принявших участие в открытых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Open Sans"/>
                        </a:rPr>
                        <a:t>онлайн-уроках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, реализуемых с учетом опыта цикла открытых уроков «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Open Sans"/>
                        </a:rPr>
                        <a:t>Проектория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», направленных на раннюю профориентацию обучающихся, по уровням общего образования, 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Дата проведения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43"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18.03.2021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29.03.2021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28.04.2021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обучающиеся начального общего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обучающиеся основного общего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обучающиеся среднего общего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Итого (средний показатель)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252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252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t="23422" r="71679" b="14563"/>
          <a:stretch>
            <a:fillRect/>
          </a:stretch>
        </p:blipFill>
        <p:spPr bwMode="auto">
          <a:xfrm>
            <a:off x="323528" y="260648"/>
            <a:ext cx="2853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23422" r="72235" b="15547"/>
          <a:stretch>
            <a:fillRect/>
          </a:stretch>
        </p:blipFill>
        <p:spPr bwMode="auto">
          <a:xfrm>
            <a:off x="3275856" y="1844824"/>
            <a:ext cx="295855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24235" r="74712" b="21625"/>
          <a:stretch>
            <a:fillRect/>
          </a:stretch>
        </p:blipFill>
        <p:spPr bwMode="auto">
          <a:xfrm>
            <a:off x="6285071" y="2924944"/>
            <a:ext cx="285892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национальных проектов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«Демография» и «Образование»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251520" y="1412776"/>
          <a:ext cx="8568952" cy="2639144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360040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детей, принявших участие в мероприятиях по профессиональной ориентации в рамках реализации проекта «Билет в будущее» (6-11 классы)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национальных проектов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«Демография» и «Образование»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251520" y="1412776"/>
          <a:ext cx="8568952" cy="2786608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360040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обучающихся по образовательным программам основного и среднего общего образования, охваченных мероприятиями, направленными на раннюю профессиональную ориентацию, в том числе в рамках программы «Билет в будущее» (6-11 классы) 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национальных проектов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«Демография» и «Образование»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251520" y="1412776"/>
          <a:ext cx="8568952" cy="3243808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360040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Общая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волонтерства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277" t="25219" r="10230" b="30485"/>
          <a:stretch>
            <a:fillRect/>
          </a:stretch>
        </p:blipFill>
        <p:spPr bwMode="auto">
          <a:xfrm>
            <a:off x="827584" y="4640912"/>
            <a:ext cx="7488832" cy="221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332656"/>
          <a:ext cx="8064896" cy="2520281"/>
        </p:xfrm>
        <a:graphic>
          <a:graphicData uri="http://schemas.openxmlformats.org/drawingml/2006/table">
            <a:tbl>
              <a:tblPr/>
              <a:tblGrid>
                <a:gridCol w="562988"/>
                <a:gridCol w="2213460"/>
                <a:gridCol w="1982492"/>
                <a:gridCol w="2232709"/>
                <a:gridCol w="1073247"/>
              </a:tblGrid>
              <a:tr h="27408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Краткий реестр волонтерских отрядов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5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отряда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Направление отряда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            волонтеров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Школа № 122 г.о. Самара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Здоровые энтузиасты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зож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профилактика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Школа № 122 г.о. Самара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ВНУК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патриотизм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Школа № 122 г.о. Самара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Лучики Добра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патриотизм, экология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9724" t="13407" r="11342" b="6250"/>
          <a:stretch>
            <a:fillRect/>
          </a:stretch>
        </p:blipFill>
        <p:spPr bwMode="auto">
          <a:xfrm>
            <a:off x="2915816" y="2996952"/>
            <a:ext cx="588805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национальных проектов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«Демография» и «Образование»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251520" y="1412776"/>
          <a:ext cx="8568952" cy="2786608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360040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общеобразовательных организаций и профессиональных образовательных организациях,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 которых обеспечены разработка и внедрение рабочих программ воспитания обучающихся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962" t="15375" r="34689" b="27532"/>
          <a:stretch>
            <a:fillRect/>
          </a:stretch>
        </p:blipFill>
        <p:spPr bwMode="auto">
          <a:xfrm>
            <a:off x="1691680" y="4221088"/>
            <a:ext cx="2160240" cy="245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51" r="7753" b="6688"/>
          <a:stretch>
            <a:fillRect/>
          </a:stretch>
        </p:blipFill>
        <p:spPr bwMode="auto">
          <a:xfrm>
            <a:off x="4067944" y="4221088"/>
            <a:ext cx="3874716" cy="228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национальных проектов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«Демография» и «Образование»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9136505"/>
              </p:ext>
            </p:extLst>
          </p:nvPr>
        </p:nvGraphicFramePr>
        <p:xfrm>
          <a:off x="251520" y="1412776"/>
          <a:ext cx="8568952" cy="2786608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360040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развитие кадрового потенциала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2712248"/>
              </p:ext>
            </p:extLst>
          </p:nvPr>
        </p:nvGraphicFramePr>
        <p:xfrm>
          <a:off x="251520" y="1412776"/>
          <a:ext cx="8568952" cy="2786608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учителей образовательных организаций в возрасте до 35 лет, в общей численности учителей, процент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национальных проектов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«Демография» и «Образование»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6065526"/>
              </p:ext>
            </p:extLst>
          </p:nvPr>
        </p:nvGraphicFramePr>
        <p:xfrm>
          <a:off x="251520" y="1412776"/>
          <a:ext cx="8568952" cy="3015208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360040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 педагогических работников и управленческих кадров системы общего,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дополнительного образования детей и профессионального образования субъектов РФ повысили уровень профессионального мастерства по дополнительны профессиональным программам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125538"/>
            <a:ext cx="8229600" cy="5256212"/>
          </a:xfrm>
        </p:spPr>
        <p:txBody>
          <a:bodyPr>
            <a:noAutofit/>
          </a:bodyPr>
          <a:lstStyle/>
          <a:p>
            <a:pPr algn="ctr"/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9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МБОУ Школы № 122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г.о.Самара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Вердыева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Олеся Андреевна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доступность общего и профессионального образования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251520" y="1412776"/>
          <a:ext cx="8568952" cy="3701008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числа детей в возрасте от 5 до 18 лет, занимающихся в объединениях технической и естественнонаучной направленностей, в общей численности детей от 5 до 18 лет занимающихся по программам дополнительного образования финансируемым 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МОиН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Самарской области, департаментами образования (с учетом НКО),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процент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доступность общего и профессионального образования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3058114"/>
              </p:ext>
            </p:extLst>
          </p:nvPr>
        </p:nvGraphicFramePr>
        <p:xfrm>
          <a:off x="251520" y="1412776"/>
          <a:ext cx="8568952" cy="3015208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участников школьного этапа ВСОШ в общей численности учащихся 4-11 классов организаций, осуществляющих образовательную деятельность по образовательным программам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начального общего, основного общего и среднего образования округа, процент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доступность общего и профессионального образования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9016380"/>
              </p:ext>
            </p:extLst>
          </p:nvPr>
        </p:nvGraphicFramePr>
        <p:xfrm>
          <a:off x="251520" y="1412776"/>
          <a:ext cx="8568952" cy="2639144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участников школьного этапа ВСОШ в общей численности учащихся 7-11 классов, принявших участие в школьном этапе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олимпиады, процент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доступность общего и профессионального образования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2697619"/>
              </p:ext>
            </p:extLst>
          </p:nvPr>
        </p:nvGraphicFramePr>
        <p:xfrm>
          <a:off x="251520" y="1412776"/>
          <a:ext cx="8568952" cy="2639144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Численность обучающихся округа, вовлеченных в деятельность профильных смен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Регионального центра для одаренных детей «Вега», человек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доступность общего и профессионального образования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251520" y="1412776"/>
          <a:ext cx="8568952" cy="3015208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учащихся 6-11 классов образовательных организаций, участвующих в движении «Молодые профессионалы» (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Ворлдскилс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Россия, категория «Юниоры»), в общей численности учащихся 6-11 классов общеобразовательных организаций, процент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доступность общего и профессионального образования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251520" y="1412776"/>
          <a:ext cx="8568952" cy="2639144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школьников, участвующих в мероприятиях проекта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«Культура для школьников», процент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(региональные) показатели, оценивающие работу по созданию цифровой образовательной среды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002557"/>
              </p:ext>
            </p:extLst>
          </p:nvPr>
        </p:nvGraphicFramePr>
        <p:xfrm>
          <a:off x="251520" y="1412776"/>
          <a:ext cx="8568952" cy="2639144"/>
        </p:xfrm>
        <a:graphic>
          <a:graphicData uri="http://schemas.openxmlformats.org/drawingml/2006/table">
            <a:tbl>
              <a:tblPr/>
              <a:tblGrid>
                <a:gridCol w="792088"/>
                <a:gridCol w="5040560"/>
                <a:gridCol w="936104"/>
                <a:gridCol w="936104"/>
                <a:gridCol w="864096"/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план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полугодие факт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общеобразовательных организаций, в которых созданы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школьные службы примирения (обучено не менее 1 педагога), процент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788</TotalTime>
  <Words>1008</Words>
  <Application>Microsoft Office PowerPoint</Application>
  <PresentationFormat>Экран (4:3)</PresentationFormat>
  <Paragraphs>375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       Ключевые (региональные) показатели, оценивающие развитие кадрового потенциала    </vt:lpstr>
      <vt:lpstr>       Ключевые (региональные) показатели, оценивающие доступность общего и профессионального образования    </vt:lpstr>
      <vt:lpstr>        Ключевые (региональные) показатели, оценивающие доступность общего и профессионального образования    </vt:lpstr>
      <vt:lpstr>       Ключевые (региональные) показатели, оценивающие доступность общего и профессионального образования    </vt:lpstr>
      <vt:lpstr>       Ключевые (региональные) показатели, оценивающие доступность общего и профессионального образования    </vt:lpstr>
      <vt:lpstr>        Ключевые (региональные) показатели, оценивающие доступность общего и профессионального образования    </vt:lpstr>
      <vt:lpstr>      Ключевые (региональные) показатели, оценивающие доступность общего и профессионального образования    </vt:lpstr>
      <vt:lpstr>       Ключевые (региональные) показатели, оценивающие работу по созданию цифровой образовательной среды     </vt:lpstr>
      <vt:lpstr>       Ключевые (региональные) показатели, оценивающие  эффективность реализации национальных проектов  «Демография» и «Образование»    </vt:lpstr>
      <vt:lpstr>     Ключевые (региональные) показатели, оценивающие  эффективность реализации национальных проектов  «Демография» и «Образование»    </vt:lpstr>
      <vt:lpstr>      Ключевые (региональные) показатели, оценивающие  эффективность реализации национальных проектов  «Демография» и «Образование»    </vt:lpstr>
      <vt:lpstr>Слайд 13</vt:lpstr>
      <vt:lpstr>      Ключевые (региональные) показатели, оценивающие  эффективность реализации национальных проектов  «Демография» и «Образование»    </vt:lpstr>
      <vt:lpstr>      Ключевые (региональные) показатели, оценивающие  эффективность реализации национальных проектов  «Демография» и «Образование»    </vt:lpstr>
      <vt:lpstr>      Ключевые (региональные) показатели, оценивающие  эффективность реализации национальных проектов  «Демография» и «Образование»    </vt:lpstr>
      <vt:lpstr>Слайд 17</vt:lpstr>
      <vt:lpstr>      Ключевые (региональные) показатели, оценивающие  эффективность реализации национальных проектов  «Демография» и «Образование»    </vt:lpstr>
      <vt:lpstr>       Ключевые (региональные) показатели, оценивающие  эффективность реализации национальных проектов  «Демография» и «Образование»    </vt:lpstr>
      <vt:lpstr>       Ключевые (региональные) показатели, оценивающие  эффективность реализации национальных проектов  «Демография» и «Образование»    </vt:lpstr>
      <vt:lpstr>Спасибо за внимание!  Директор МБОУ Школы № 122 г.о.Самара  Вердыева Олеся Андреевна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проект «Современная школа» Показатель 2. Внедрены методические рекомендации по системе функционирования психологических служб в общеобразовательных организациях во всех ОО</dc:title>
  <dc:creator>Учебная часть</dc:creator>
  <cp:lastModifiedBy>Учебная часть</cp:lastModifiedBy>
  <cp:revision>141</cp:revision>
  <dcterms:created xsi:type="dcterms:W3CDTF">2020-07-15T06:17:01Z</dcterms:created>
  <dcterms:modified xsi:type="dcterms:W3CDTF">2021-09-02T11:05:04Z</dcterms:modified>
</cp:coreProperties>
</file>