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8" r:id="rId1"/>
  </p:sldMasterIdLst>
  <p:notesMasterIdLst>
    <p:notesMasterId r:id="rId28"/>
  </p:notesMasterIdLst>
  <p:sldIdLst>
    <p:sldId id="256" r:id="rId2"/>
    <p:sldId id="276" r:id="rId3"/>
    <p:sldId id="259" r:id="rId4"/>
    <p:sldId id="295" r:id="rId5"/>
    <p:sldId id="260" r:id="rId6"/>
    <p:sldId id="264" r:id="rId7"/>
    <p:sldId id="286" r:id="rId8"/>
    <p:sldId id="290" r:id="rId9"/>
    <p:sldId id="287" r:id="rId10"/>
    <p:sldId id="262" r:id="rId11"/>
    <p:sldId id="265" r:id="rId12"/>
    <p:sldId id="272" r:id="rId13"/>
    <p:sldId id="291" r:id="rId14"/>
    <p:sldId id="288" r:id="rId15"/>
    <p:sldId id="277" r:id="rId16"/>
    <p:sldId id="266" r:id="rId17"/>
    <p:sldId id="267" r:id="rId18"/>
    <p:sldId id="268" r:id="rId19"/>
    <p:sldId id="279" r:id="rId20"/>
    <p:sldId id="273" r:id="rId21"/>
    <p:sldId id="269" r:id="rId22"/>
    <p:sldId id="270" r:id="rId23"/>
    <p:sldId id="294" r:id="rId24"/>
    <p:sldId id="280" r:id="rId25"/>
    <p:sldId id="274" r:id="rId26"/>
    <p:sldId id="275"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004" initials="U"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3F1"/>
    <a:srgbClr val="13A808"/>
    <a:srgbClr val="103244"/>
    <a:srgbClr val="E52112"/>
    <a:srgbClr val="47C11C"/>
    <a:srgbClr val="84C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D4EA"/>
          </a:solidFill>
        </a:fill>
      </a:tcStyle>
    </a:wholeTbl>
    <a:band2H>
      <a:tcTxStyle/>
      <a:tcStyle>
        <a:tcBdr/>
        <a:fill>
          <a:solidFill>
            <a:srgbClr val="E6EBF5"/>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EEF1"/>
          </a:solidFill>
        </a:fill>
      </a:tcStyle>
    </a:wholeTbl>
    <a:band2H>
      <a:tcTxStyle/>
      <a:tcStyle>
        <a:tcBdr/>
        <a:fill>
          <a:solidFill>
            <a:srgbClr val="E6F6F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9CE"/>
          </a:solidFill>
        </a:fill>
      </a:tcStyle>
    </a:wholeTbl>
    <a:band2H>
      <a:tcTxStyle/>
      <a:tcStyle>
        <a:tcBdr/>
        <a:fill>
          <a:solidFill>
            <a:srgbClr val="F0F4E8"/>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in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in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72993" autoAdjust="0"/>
  </p:normalViewPr>
  <p:slideViewPr>
    <p:cSldViewPr>
      <p:cViewPr varScale="1">
        <p:scale>
          <a:sx n="81" d="100"/>
          <a:sy n="81" d="100"/>
        </p:scale>
        <p:origin x="247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2076"/>
    </p:cViewPr>
  </p:sorterViewPr>
  <p:notesViewPr>
    <p:cSldViewPr>
      <p:cViewPr varScale="1">
        <p:scale>
          <a:sx n="74" d="100"/>
          <a:sy n="74" d="100"/>
        </p:scale>
        <p:origin x="-344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5424990912525"/>
          <c:y val="2.5776846681246048E-2"/>
          <c:w val="0.63917929790026251"/>
          <c:h val="0.95876894685039382"/>
        </c:manualLayout>
      </c:layout>
      <c:doughnutChart>
        <c:varyColors val="1"/>
        <c:ser>
          <c:idx val="0"/>
          <c:order val="0"/>
          <c:tx>
            <c:strRef>
              <c:f>Лист1!$B$1</c:f>
              <c:strCache>
                <c:ptCount val="1"/>
                <c:pt idx="0">
                  <c:v>Столбец1</c:v>
                </c:pt>
              </c:strCache>
            </c:strRef>
          </c:tx>
          <c:explosion val="10"/>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0B52-4070-919C-AF997BBFCEF3}"/>
              </c:ext>
            </c:extLst>
          </c:dPt>
          <c:dPt>
            <c:idx val="1"/>
            <c:bubble3D val="0"/>
            <c:explosion val="11"/>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0B52-4070-919C-AF997BBFCEF3}"/>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2-0B52-4070-919C-AF997BBFCEF3}"/>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552D-455E-BF6B-C9377ED5674F}"/>
              </c:ext>
            </c:extLst>
          </c:dPt>
          <c:dLbls>
            <c:delete val="1"/>
          </c:dLbls>
          <c:cat>
            <c:numRef>
              <c:f>Лист1!$A$2:$A$5</c:f>
              <c:numCache>
                <c:formatCode>General</c:formatCode>
                <c:ptCount val="4"/>
                <c:pt idx="0">
                  <c:v>1</c:v>
                </c:pt>
                <c:pt idx="1">
                  <c:v>2</c:v>
                </c:pt>
              </c:numCache>
            </c:numRef>
          </c:cat>
          <c:val>
            <c:numRef>
              <c:f>Лист1!$B$2:$B$5</c:f>
              <c:numCache>
                <c:formatCode>General</c:formatCode>
                <c:ptCount val="4"/>
                <c:pt idx="0">
                  <c:v>1</c:v>
                </c:pt>
                <c:pt idx="1">
                  <c:v>2</c:v>
                </c:pt>
              </c:numCache>
            </c:numRef>
          </c:val>
          <c:extLst xmlns:c16r2="http://schemas.microsoft.com/office/drawing/2015/06/chart">
            <c:ext xmlns:c16="http://schemas.microsoft.com/office/drawing/2014/chart" uri="{C3380CC4-5D6E-409C-BE32-E72D297353CC}">
              <c16:uniqueId val="{00000000-0B52-4070-919C-AF997BBFCEF3}"/>
            </c:ext>
          </c:extLst>
        </c:ser>
        <c:dLbls>
          <c:showLegendKey val="0"/>
          <c:showVal val="0"/>
          <c:showCatName val="0"/>
          <c:showSerName val="0"/>
          <c:showPercent val="1"/>
          <c:showBubbleSize val="0"/>
          <c:showLeaderLines val="1"/>
        </c:dLbls>
        <c:firstSliceAng val="148"/>
        <c:holeSize val="49"/>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904155430541388"/>
          <c:y val="7.2708667642095479E-2"/>
          <c:w val="0.63917929790026251"/>
          <c:h val="0.95876894685039382"/>
        </c:manualLayout>
      </c:layout>
      <c:doughnutChart>
        <c:varyColors val="1"/>
        <c:ser>
          <c:idx val="0"/>
          <c:order val="0"/>
          <c:tx>
            <c:strRef>
              <c:f>Лист1!$B$1</c:f>
              <c:strCache>
                <c:ptCount val="1"/>
                <c:pt idx="0">
                  <c:v>Столбец1</c:v>
                </c:pt>
              </c:strCache>
            </c:strRef>
          </c:tx>
          <c:explosion val="13"/>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6176-48E1-B6C1-7B380D14A078}"/>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6176-48E1-B6C1-7B380D14A078}"/>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6176-48E1-B6C1-7B380D14A078}"/>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6176-48E1-B6C1-7B380D14A078}"/>
              </c:ext>
            </c:extLst>
          </c:dPt>
          <c:dLbls>
            <c:delete val="1"/>
          </c:dLbls>
          <c:cat>
            <c:numRef>
              <c:f>Лист1!$A$2:$A$5</c:f>
              <c:numCache>
                <c:formatCode>General</c:formatCode>
                <c:ptCount val="4"/>
                <c:pt idx="0">
                  <c:v>1</c:v>
                </c:pt>
                <c:pt idx="1">
                  <c:v>2</c:v>
                </c:pt>
              </c:numCache>
            </c:numRef>
          </c:cat>
          <c:val>
            <c:numRef>
              <c:f>Лист1!$B$2:$B$5</c:f>
              <c:numCache>
                <c:formatCode>General</c:formatCode>
                <c:ptCount val="4"/>
                <c:pt idx="0">
                  <c:v>2</c:v>
                </c:pt>
                <c:pt idx="1">
                  <c:v>3</c:v>
                </c:pt>
              </c:numCache>
            </c:numRef>
          </c:val>
          <c:extLst xmlns:c16r2="http://schemas.microsoft.com/office/drawing/2015/06/chart">
            <c:ext xmlns:c16="http://schemas.microsoft.com/office/drawing/2014/chart" uri="{C3380CC4-5D6E-409C-BE32-E72D297353CC}">
              <c16:uniqueId val="{00000008-6176-48E1-B6C1-7B380D14A078}"/>
            </c:ext>
          </c:extLst>
        </c:ser>
        <c:dLbls>
          <c:showLegendKey val="0"/>
          <c:showVal val="0"/>
          <c:showCatName val="0"/>
          <c:showSerName val="0"/>
          <c:showPercent val="1"/>
          <c:showBubbleSize val="0"/>
          <c:showLeaderLines val="1"/>
        </c:dLbls>
        <c:firstSliceAng val="198"/>
        <c:holeSize val="46"/>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17138163099723"/>
          <c:y val="6.1748039025591485E-2"/>
          <c:w val="0.63917929790026251"/>
          <c:h val="0.95876894685039382"/>
        </c:manualLayout>
      </c:layout>
      <c:doughnutChart>
        <c:varyColors val="1"/>
        <c:ser>
          <c:idx val="0"/>
          <c:order val="0"/>
          <c:tx>
            <c:strRef>
              <c:f>Лист1!$B$1</c:f>
              <c:strCache>
                <c:ptCount val="1"/>
                <c:pt idx="0">
                  <c:v>Столбец1</c:v>
                </c:pt>
              </c:strCache>
            </c:strRef>
          </c:tx>
          <c:explosion val="13"/>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1-B00A-4047-9F9B-C14DA93A0BF4}"/>
              </c:ext>
            </c:extLst>
          </c:dPt>
          <c:dPt>
            <c:idx val="1"/>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3-B00A-4047-9F9B-C14DA93A0BF4}"/>
              </c:ext>
            </c:extLst>
          </c:dPt>
          <c:dPt>
            <c:idx val="2"/>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5-B00A-4047-9F9B-C14DA93A0BF4}"/>
              </c:ext>
            </c:extLst>
          </c:dPt>
          <c:dPt>
            <c:idx val="3"/>
            <c:bubble3D val="0"/>
            <c:spPr>
              <a:solidFill>
                <a:schemeClr val="accent1">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7-B00A-4047-9F9B-C14DA93A0BF4}"/>
              </c:ext>
            </c:extLst>
          </c:dPt>
          <c:dPt>
            <c:idx val="4"/>
            <c:bubble3D val="0"/>
            <c:spPr>
              <a:solidFill>
                <a:schemeClr val="accent3">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9-DDCC-4F9E-B180-3564AC592DDB}"/>
              </c:ext>
            </c:extLst>
          </c:dPt>
          <c:dPt>
            <c:idx val="5"/>
            <c:bubble3D val="0"/>
            <c:spPr>
              <a:solidFill>
                <a:schemeClr val="accent5">
                  <a:lumMod val="6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B-DDCC-4F9E-B180-3564AC592DDB}"/>
              </c:ext>
            </c:extLst>
          </c:dPt>
          <c:dPt>
            <c:idx val="6"/>
            <c:bubble3D val="0"/>
            <c:spPr>
              <a:solidFill>
                <a:schemeClr val="accent1">
                  <a:lumMod val="80000"/>
                  <a:lumOff val="20000"/>
                </a:schemeClr>
              </a:solidFill>
              <a:ln>
                <a:noFill/>
              </a:ln>
              <a:effectLst/>
              <a:scene3d>
                <a:camera prst="orthographicFront"/>
                <a:lightRig rig="brightRoom" dir="t"/>
              </a:scene3d>
              <a:sp3d prstMaterial="flat">
                <a:bevelT w="50800" h="101600" prst="angle"/>
                <a:contourClr>
                  <a:srgbClr val="000000"/>
                </a:contourClr>
              </a:sp3d>
            </c:spPr>
            <c:extLst xmlns:c16r2="http://schemas.microsoft.com/office/drawing/2015/06/chart">
              <c:ext xmlns:c16="http://schemas.microsoft.com/office/drawing/2014/chart" uri="{C3380CC4-5D6E-409C-BE32-E72D297353CC}">
                <c16:uniqueId val="{0000000D-DDCC-4F9E-B180-3564AC592DDB}"/>
              </c:ext>
            </c:extLst>
          </c:dPt>
          <c:dLbls>
            <c:delete val="1"/>
          </c:dLbls>
          <c:cat>
            <c:numRef>
              <c:f>Лист1!$A$2:$A$8</c:f>
              <c:numCache>
                <c:formatCode>General</c:formatCode>
                <c:ptCount val="7"/>
                <c:pt idx="0">
                  <c:v>1</c:v>
                </c:pt>
                <c:pt idx="1">
                  <c:v>2</c:v>
                </c:pt>
                <c:pt idx="2">
                  <c:v>3</c:v>
                </c:pt>
                <c:pt idx="3">
                  <c:v>4</c:v>
                </c:pt>
                <c:pt idx="4">
                  <c:v>5</c:v>
                </c:pt>
                <c:pt idx="5">
                  <c:v>6</c:v>
                </c:pt>
                <c:pt idx="6">
                  <c:v>7</c:v>
                </c:pt>
              </c:numCache>
            </c:numRef>
          </c:cat>
          <c:val>
            <c:numRef>
              <c:f>Лист1!$B$2:$B$8</c:f>
              <c:numCache>
                <c:formatCode>General</c:formatCode>
                <c:ptCount val="7"/>
                <c:pt idx="0">
                  <c:v>2</c:v>
                </c:pt>
                <c:pt idx="1">
                  <c:v>1</c:v>
                </c:pt>
                <c:pt idx="2">
                  <c:v>1</c:v>
                </c:pt>
                <c:pt idx="3">
                  <c:v>1</c:v>
                </c:pt>
                <c:pt idx="4">
                  <c:v>1</c:v>
                </c:pt>
                <c:pt idx="5">
                  <c:v>1</c:v>
                </c:pt>
                <c:pt idx="6">
                  <c:v>1</c:v>
                </c:pt>
              </c:numCache>
            </c:numRef>
          </c:val>
          <c:extLst xmlns:c16r2="http://schemas.microsoft.com/office/drawing/2015/06/chart">
            <c:ext xmlns:c16="http://schemas.microsoft.com/office/drawing/2014/chart" uri="{C3380CC4-5D6E-409C-BE32-E72D297353CC}">
              <c16:uniqueId val="{00000008-B00A-4047-9F9B-C14DA93A0BF4}"/>
            </c:ext>
          </c:extLst>
        </c:ser>
        <c:dLbls>
          <c:showLegendKey val="0"/>
          <c:showVal val="0"/>
          <c:showCatName val="0"/>
          <c:showSerName val="0"/>
          <c:showPercent val="1"/>
          <c:showBubbleSize val="0"/>
          <c:showLeaderLines val="1"/>
        </c:dLbls>
        <c:firstSliceAng val="198"/>
        <c:holeSize val="46"/>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9" name="Shape 99"/>
          <p:cNvSpPr>
            <a:spLocks noGrp="1" noRot="1" noChangeAspect="1"/>
          </p:cNvSpPr>
          <p:nvPr>
            <p:ph type="sldImg"/>
          </p:nvPr>
        </p:nvSpPr>
        <p:spPr>
          <a:xfrm>
            <a:off x="1143000" y="685800"/>
            <a:ext cx="4572000" cy="3429000"/>
          </a:xfrm>
          <a:prstGeom prst="rect">
            <a:avLst/>
          </a:prstGeom>
        </p:spPr>
        <p:txBody>
          <a:bodyPr/>
          <a:lstStyle/>
          <a:p>
            <a:endParaRPr/>
          </a:p>
        </p:txBody>
      </p:sp>
      <p:sp>
        <p:nvSpPr>
          <p:cNvPr id="100" name="Shape 10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1899883804"/>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American Typewriter"/>
      </a:defRPr>
    </a:lvl1pPr>
    <a:lvl2pPr indent="228600" latinLnBrk="0">
      <a:defRPr sz="1200">
        <a:latin typeface="+mn-lt"/>
        <a:ea typeface="+mn-ea"/>
        <a:cs typeface="+mn-cs"/>
        <a:sym typeface="American Typewriter"/>
      </a:defRPr>
    </a:lvl2pPr>
    <a:lvl3pPr indent="457200" latinLnBrk="0">
      <a:defRPr sz="1200">
        <a:latin typeface="+mn-lt"/>
        <a:ea typeface="+mn-ea"/>
        <a:cs typeface="+mn-cs"/>
        <a:sym typeface="American Typewriter"/>
      </a:defRPr>
    </a:lvl3pPr>
    <a:lvl4pPr indent="685800" latinLnBrk="0">
      <a:defRPr sz="1200">
        <a:latin typeface="+mn-lt"/>
        <a:ea typeface="+mn-ea"/>
        <a:cs typeface="+mn-cs"/>
        <a:sym typeface="American Typewriter"/>
      </a:defRPr>
    </a:lvl4pPr>
    <a:lvl5pPr indent="914400" latinLnBrk="0">
      <a:defRPr sz="1200">
        <a:latin typeface="+mn-lt"/>
        <a:ea typeface="+mn-ea"/>
        <a:cs typeface="+mn-cs"/>
        <a:sym typeface="American Typewriter"/>
      </a:defRPr>
    </a:lvl5pPr>
    <a:lvl6pPr indent="1143000" latinLnBrk="0">
      <a:defRPr sz="1200">
        <a:latin typeface="+mn-lt"/>
        <a:ea typeface="+mn-ea"/>
        <a:cs typeface="+mn-cs"/>
        <a:sym typeface="American Typewriter"/>
      </a:defRPr>
    </a:lvl6pPr>
    <a:lvl7pPr indent="1371600" latinLnBrk="0">
      <a:defRPr sz="1200">
        <a:latin typeface="+mn-lt"/>
        <a:ea typeface="+mn-ea"/>
        <a:cs typeface="+mn-cs"/>
        <a:sym typeface="American Typewriter"/>
      </a:defRPr>
    </a:lvl7pPr>
    <a:lvl8pPr indent="1600200" latinLnBrk="0">
      <a:defRPr sz="1200">
        <a:latin typeface="+mn-lt"/>
        <a:ea typeface="+mn-ea"/>
        <a:cs typeface="+mn-cs"/>
        <a:sym typeface="American Typewriter"/>
      </a:defRPr>
    </a:lvl8pPr>
    <a:lvl9pPr indent="1828800" latinLnBrk="0">
      <a:defRPr sz="1200">
        <a:latin typeface="+mn-lt"/>
        <a:ea typeface="+mn-ea"/>
        <a:cs typeface="+mn-cs"/>
        <a:sym typeface="American Typewriter"/>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В связи с нарастающим глобальным процессом активного формирования и широкомасштабного использования информационных ресурсов особое значение приобретает информационная безопасность детей. Просвещение подрастающего поколения в части использования различных информационных ресурсов, знание элементарных правил отбора и использования информации способствует развитию системы защиты прав детей в информационной среде, сохранению здоровья и нормальному развитию. Сегодня отгородиться от внешнего мира довольно сложно – Интернет становится частью жизни человека с самого раннего возраста. Однако</a:t>
            </a:r>
            <a:r>
              <a:rPr lang="ru-RU" baseline="0" dirty="0" smtClean="0"/>
              <a:t> </a:t>
            </a:r>
            <a:r>
              <a:rPr lang="ru-RU" dirty="0" smtClean="0"/>
              <a:t>в Сети ребенок не менее уязвим, чем в реальном мире. Поэтому очень важно не только самим знать правила поведения в виртуальном мире, но и рассказать о них детям. </a:t>
            </a:r>
            <a:endParaRPr lang="ru-RU" dirty="0"/>
          </a:p>
        </p:txBody>
      </p:sp>
    </p:spTree>
    <p:extLst>
      <p:ext uri="{BB962C8B-B14F-4D97-AF65-F5344CB8AC3E}">
        <p14:creationId xmlns:p14="http://schemas.microsoft.com/office/powerpoint/2010/main" val="16180161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 Угроза заражения вредоносным ПО. Для распространения вредоносного ПО и проникновения в компьютеры используется целый спектр методов. Среди таких методов можно отметить не только почту, компакт–диски, </a:t>
            </a:r>
            <a:r>
              <a:rPr lang="ru-RU" sz="1200" dirty="0" err="1" smtClean="0">
                <a:effectLst/>
                <a:latin typeface="+mn-lt"/>
                <a:ea typeface="+mn-ea"/>
                <a:cs typeface="+mn-cs"/>
                <a:sym typeface="American Typewriter"/>
              </a:rPr>
              <a:t>флеш</a:t>
            </a:r>
            <a:r>
              <a:rPr lang="ru-RU" sz="1200" dirty="0" smtClean="0">
                <a:effectLst/>
                <a:latin typeface="+mn-lt"/>
                <a:ea typeface="+mn-ea"/>
                <a:cs typeface="+mn-cs"/>
                <a:sym typeface="American Typewriter"/>
              </a:rPr>
              <a:t>-носители и прочие сменные носители информации или скачанные из Интернет файлы. Например, программное обеспечение для мгновенного обмена сообщениями сегодня являются простым способом распространения вирусов, так как очень часто используются для прямой передачи файлов. Дети, неискушенные в вопросах социальной инженерии, могут легко попасться на уговоры злоумышленника. Этот метод часто используется хакерами для распространения троянских вирусов. </a:t>
            </a:r>
          </a:p>
          <a:p>
            <a:endParaRPr lang="ru-RU" dirty="0"/>
          </a:p>
        </p:txBody>
      </p:sp>
    </p:spTree>
    <p:extLst>
      <p:ext uri="{BB962C8B-B14F-4D97-AF65-F5344CB8AC3E}">
        <p14:creationId xmlns:p14="http://schemas.microsoft.com/office/powerpoint/2010/main" val="24377254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solidFill>
                  <a:schemeClr val="accent2">
                    <a:lumMod val="75000"/>
                  </a:schemeClr>
                </a:solidFill>
              </a:rPr>
              <a:t>В рамках домашней сети достаточно установить на все устройства антивирусное ПО, включить встроенные средства безопасности, настроить </a:t>
            </a:r>
            <a:r>
              <a:rPr lang="ru-RU" sz="1200" dirty="0" err="1" smtClean="0">
                <a:solidFill>
                  <a:schemeClr val="accent2">
                    <a:lumMod val="75000"/>
                  </a:schemeClr>
                </a:solidFill>
              </a:rPr>
              <a:t>Wi-Fi</a:t>
            </a:r>
            <a:r>
              <a:rPr lang="ru-RU" sz="1200" dirty="0" smtClean="0">
                <a:solidFill>
                  <a:schemeClr val="accent2">
                    <a:lumMod val="75000"/>
                  </a:schemeClr>
                </a:solidFill>
              </a:rPr>
              <a:t>  роутер на фильтрацию нежелательного контента, включить прокси – сервер и черные/белые списки доступа.</a:t>
            </a:r>
          </a:p>
          <a:p>
            <a:pPr marL="0" marR="0" lvl="0" indent="0" defTabSz="914400" eaLnBrk="1" fontAlgn="auto" latinLnBrk="0" hangingPunct="1">
              <a:lnSpc>
                <a:spcPct val="100000"/>
              </a:lnSpc>
              <a:spcBef>
                <a:spcPts val="0"/>
              </a:spcBef>
              <a:spcAft>
                <a:spcPts val="0"/>
              </a:spcAft>
              <a:buClrTx/>
              <a:buSzTx/>
              <a:buFontTx/>
              <a:buNone/>
              <a:tabLst/>
              <a:defRPr/>
            </a:pPr>
            <a:endParaRPr lang="ru-RU" sz="1200" dirty="0" smtClean="0">
              <a:solidFill>
                <a:schemeClr val="accent2">
                  <a:lumMod val="75000"/>
                </a:schemeClr>
              </a:solidFill>
            </a:endParaRPr>
          </a:p>
          <a:p>
            <a:endParaRPr lang="ru-RU" dirty="0"/>
          </a:p>
        </p:txBody>
      </p:sp>
    </p:spTree>
    <p:extLst>
      <p:ext uri="{BB962C8B-B14F-4D97-AF65-F5344CB8AC3E}">
        <p14:creationId xmlns:p14="http://schemas.microsoft.com/office/powerpoint/2010/main" val="26380230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Как правило все современные домашние роутеры «из коробки» содержат богатый набор средств по обеспечению безопасности. Есть и родительский контроль (фильтрация нежелательного контента), фильтрация доступа к разного рода категориям и сайтам. Отключение доступа в Интернет по расписанию и другие полезные функции. С помощью контент-фильтра, например сервисов </a:t>
            </a:r>
            <a:r>
              <a:rPr lang="en-US" dirty="0" err="1" smtClean="0"/>
              <a:t>SkyDNS</a:t>
            </a:r>
            <a:r>
              <a:rPr lang="ru-RU" dirty="0" smtClean="0"/>
              <a:t>, </a:t>
            </a:r>
            <a:r>
              <a:rPr lang="en-US" dirty="0" err="1" smtClean="0"/>
              <a:t>YandexDNS</a:t>
            </a:r>
            <a:r>
              <a:rPr lang="ru-RU" dirty="0" smtClean="0"/>
              <a:t> легко настроить</a:t>
            </a:r>
            <a:r>
              <a:rPr lang="ru-RU" baseline="0" dirty="0" smtClean="0"/>
              <a:t> доступ к Интернет, отключить вирусные сайты. Управлять всеми домашними устройствами можно одновременно, дистанционно, зарегистрировавшись на одном из сайтов.</a:t>
            </a:r>
            <a:endParaRPr lang="ru-RU" dirty="0" smtClean="0"/>
          </a:p>
          <a:p>
            <a:r>
              <a:rPr lang="ru-RU" dirty="0" smtClean="0"/>
              <a:t>Прокси-сервер – приложение, дополнительная защита между вашим устройством и внешним интернетом. Прокси обрабатывает трафик интернета и блокирует нежелательную и подозрительную информацию - письма, сайты,</a:t>
            </a:r>
            <a:r>
              <a:rPr lang="ru-RU" baseline="0" dirty="0" smtClean="0"/>
              <a:t> вирусы. То есть действует как фильтр. И наоборот, всячески препятствует утечке, краже данных с вашего устройства.</a:t>
            </a:r>
          </a:p>
          <a:p>
            <a:r>
              <a:rPr lang="ru-RU" baseline="0" dirty="0" smtClean="0"/>
              <a:t>Как правило сейчас крупные компании, почтовые и поисковые сервисы, такие как Яндекс, </a:t>
            </a:r>
            <a:r>
              <a:rPr lang="en-US" baseline="0" dirty="0" smtClean="0"/>
              <a:t>Google</a:t>
            </a:r>
            <a:r>
              <a:rPr lang="ru-RU" baseline="0" dirty="0" smtClean="0"/>
              <a:t>, коммерческие банки устанавливают на официальные сайты дополнительную антивирусную защиту. А сайты с протоколом </a:t>
            </a:r>
            <a:r>
              <a:rPr lang="en-US" baseline="0" dirty="0" smtClean="0"/>
              <a:t>HTTPS</a:t>
            </a:r>
            <a:r>
              <a:rPr lang="ru-RU" baseline="0" dirty="0" smtClean="0"/>
              <a:t> (в отличии от </a:t>
            </a:r>
            <a:r>
              <a:rPr lang="en-US" baseline="0" dirty="0" smtClean="0"/>
              <a:t>HTTP</a:t>
            </a:r>
            <a:r>
              <a:rPr lang="ru-RU" baseline="0" dirty="0" smtClean="0"/>
              <a:t>) гарантируют защиту ваших персональных данных.</a:t>
            </a:r>
            <a:endParaRPr lang="ru-RU" dirty="0"/>
          </a:p>
        </p:txBody>
      </p:sp>
    </p:spTree>
    <p:extLst>
      <p:ext uri="{BB962C8B-B14F-4D97-AF65-F5344CB8AC3E}">
        <p14:creationId xmlns:p14="http://schemas.microsoft.com/office/powerpoint/2010/main" val="40353453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 Доступ к нежелательному содержимому. Сегодня любой ребенок, выходящий в Интернет, может просматривать любые материалы. А это насилие, наркотики порнография, страницы, подталкивающие молодежь к самоубийствам, анорексии (отказ от приема пищи), убийствам, страницы с националистической или откровенно фашистской идеологией и многое–многое другое. Все это доступно в Интернет без ограничений. Часто бывает так, что просмотр этих страниц даже не зависит от ребенка, на многих сайтах отображаются всплывающие окна, содержащие любую информацию, чаще всего порнографического характера; </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 Контакты с незнакомыми людьми с помощью чатов или электронной почты. Все чаще и чаще злоумышленники используют эти каналы для того, чтобы заставить детей выдать личную информацию. В других случаях это могут быть педофилы, которые ищут новые жертвы. Выдавая себя за сверстника жертвы, они могут выведывать личную информацию и искать личной встречи; </a:t>
            </a:r>
          </a:p>
          <a:p>
            <a:r>
              <a:rPr lang="ru-RU" dirty="0" smtClean="0"/>
              <a:t>Нужно как можно раньше научить детей отделять правду от лжи. Не забывайте спрашивать ребенка об увиденном в сети Интернет. Например, начните с расспросов, для чего служит тот или иной сайт. Убедитесь, что ваш ребенок может самостоятельно проверить прочитанную в Интернет информацию по другим источникам (по другим сайтам, газетам,</a:t>
            </a:r>
            <a:r>
              <a:rPr lang="ru-RU" baseline="0" dirty="0" smtClean="0"/>
              <a:t> </a:t>
            </a:r>
            <a:r>
              <a:rPr lang="ru-RU" dirty="0" smtClean="0"/>
              <a:t>журналам и иным источникам информации);</a:t>
            </a:r>
            <a:endParaRPr lang="ru-RU" dirty="0"/>
          </a:p>
        </p:txBody>
      </p:sp>
    </p:spTree>
    <p:extLst>
      <p:ext uri="{BB962C8B-B14F-4D97-AF65-F5344CB8AC3E}">
        <p14:creationId xmlns:p14="http://schemas.microsoft.com/office/powerpoint/2010/main" val="28990282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mn-lt"/>
                <a:ea typeface="+mn-ea"/>
                <a:cs typeface="+mn-cs"/>
                <a:sym typeface="American Typewriter"/>
              </a:rPr>
              <a:t>Зависимость от интернета возникает по ряду причин и может проявляться в различных формах. Интернет–зависимость – это расстройство психики, заключающееся в неспособности человека вовремя выйти из сети, а также в постоянном присутствии желания в нее зайти. Проявляется Интернет-зависимость в следующих формах:</a:t>
            </a:r>
          </a:p>
          <a:p>
            <a:r>
              <a:rPr lang="ru-RU" sz="1200" dirty="0" smtClean="0">
                <a:effectLst/>
                <a:latin typeface="+mn-lt"/>
                <a:ea typeface="+mn-ea"/>
                <a:cs typeface="+mn-cs"/>
                <a:sym typeface="American Typewriter"/>
              </a:rPr>
              <a:t>• необходимость в беспрерывном онлайн общении. Это могут быть всевозможные социальные сети, коммуникаторы, форумы, чаты и так далее. Главной группой риска в этом виде зависимости являются дети, испытывающие проблемы или дефицит реального общения. Отсутствие коммуникативных навыков погружает их в виртуальный мир, заменяющий им круг реальных друзей;</a:t>
            </a:r>
          </a:p>
          <a:p>
            <a:r>
              <a:rPr lang="ru-RU" sz="1200" dirty="0" smtClean="0">
                <a:effectLst/>
                <a:latin typeface="+mn-lt"/>
                <a:ea typeface="+mn-ea"/>
                <a:cs typeface="+mn-cs"/>
                <a:sym typeface="American Typewriter"/>
              </a:rPr>
              <a:t>• информационная Интернет–зависимость (онлайн серфинг). Проявляется в непреодолимой нужде в постоянном потоке новой информации и заставляет человека постоянно путешествовать по сети;</a:t>
            </a:r>
          </a:p>
          <a:p>
            <a:r>
              <a:rPr lang="ru-RU" sz="1200" dirty="0" smtClean="0">
                <a:effectLst/>
                <a:latin typeface="+mn-lt"/>
                <a:ea typeface="+mn-ea"/>
                <a:cs typeface="+mn-cs"/>
                <a:sym typeface="American Typewriter"/>
              </a:rPr>
              <a:t>•  игровая зависимость. В этом случае человек подсаживается и не может оторваться от онлайн игр. Многие игроки тратят реальные деньги, чтобы развить своих персонажей или купить дополнительные уровни ради мнимого превосходства над другими;</a:t>
            </a:r>
          </a:p>
          <a:p>
            <a:r>
              <a:rPr lang="ru-RU" sz="1200" dirty="0" smtClean="0">
                <a:effectLst/>
                <a:latin typeface="+mn-lt"/>
                <a:ea typeface="+mn-ea"/>
                <a:cs typeface="+mn-cs"/>
                <a:sym typeface="American Typewriter"/>
              </a:rPr>
              <a:t>• интернет–зависимость, связанная с азартными играми. Во многом схожа с обычным пристрастием к игре на деньги. Здесь в качестве главной опасности выступают интернет–казино, которые действуют по аналогии с настоящими;</a:t>
            </a:r>
          </a:p>
          <a:p>
            <a:r>
              <a:rPr lang="ru-RU" sz="1200" dirty="0" smtClean="0">
                <a:effectLst/>
                <a:latin typeface="+mn-lt"/>
                <a:ea typeface="+mn-ea"/>
                <a:cs typeface="+mn-cs"/>
                <a:sym typeface="American Typewriter"/>
              </a:rPr>
              <a:t>• </a:t>
            </a:r>
            <a:r>
              <a:rPr lang="ru-RU" sz="1200" dirty="0" err="1" smtClean="0">
                <a:effectLst/>
                <a:latin typeface="+mn-lt"/>
                <a:ea typeface="+mn-ea"/>
                <a:cs typeface="+mn-cs"/>
                <a:sym typeface="American Typewriter"/>
              </a:rPr>
              <a:t>киберсексуальное</a:t>
            </a:r>
            <a:r>
              <a:rPr lang="ru-RU" sz="1200" dirty="0" smtClean="0">
                <a:effectLst/>
                <a:latin typeface="+mn-lt"/>
                <a:ea typeface="+mn-ea"/>
                <a:cs typeface="+mn-cs"/>
                <a:sym typeface="American Typewriter"/>
              </a:rPr>
              <a:t> влечение. Тяга к просмотру порнофильмов в сети. </a:t>
            </a:r>
          </a:p>
          <a:p>
            <a:r>
              <a:rPr lang="ru-RU" sz="1200" dirty="0" smtClean="0">
                <a:effectLst/>
                <a:latin typeface="+mn-lt"/>
                <a:ea typeface="+mn-ea"/>
                <a:cs typeface="+mn-cs"/>
                <a:sym typeface="American Typewriter"/>
              </a:rPr>
              <a:t>В список основных видов интернет-зависимости можно добавить также хакерство; непроизвольную тягу к покупкам вещей на интернет–аукционах и в онлайн–магазинах; бесконечное скачивание с торрент </a:t>
            </a:r>
            <a:r>
              <a:rPr lang="ru-RU" sz="1200" dirty="0" err="1" smtClean="0">
                <a:effectLst/>
                <a:latin typeface="+mn-lt"/>
                <a:ea typeface="+mn-ea"/>
                <a:cs typeface="+mn-cs"/>
                <a:sym typeface="American Typewriter"/>
              </a:rPr>
              <a:t>трекеров</a:t>
            </a:r>
            <a:r>
              <a:rPr lang="ru-RU" sz="1200" dirty="0" smtClean="0">
                <a:effectLst/>
                <a:latin typeface="+mn-lt"/>
                <a:ea typeface="+mn-ea"/>
                <a:cs typeface="+mn-cs"/>
                <a:sym typeface="American Typewriter"/>
              </a:rPr>
              <a:t> видео- и аудио- материалов в целях создания собственной базы и т.д.</a:t>
            </a:r>
          </a:p>
          <a:p>
            <a:r>
              <a:rPr lang="ru-RU" sz="1200" dirty="0" smtClean="0">
                <a:effectLst/>
                <a:latin typeface="+mn-lt"/>
                <a:ea typeface="+mn-ea"/>
                <a:cs typeface="+mn-cs"/>
                <a:sym typeface="American Typewriter"/>
              </a:rPr>
              <a:t>Интернет-зависимость опасна снижением концентрации внимания, ухудшением памяти, мыслительными и психическими расстройствами, обострением физических заболеваний, потерянным и невосполнимым для жизни временем.</a:t>
            </a:r>
          </a:p>
          <a:p>
            <a:r>
              <a:rPr lang="ru-RU" dirty="0" smtClean="0"/>
              <a:t>Решение проблем, связанных с медицинскими вопросами, осуществляется путем соблюдения ряда мер физиолого-гигиенического характера, описанных в специальных нормативно-методических документах, утвержденных соответствующими Государственными инстанциями.</a:t>
            </a:r>
          </a:p>
          <a:p>
            <a:r>
              <a:rPr lang="ru-RU" sz="1200" dirty="0" smtClean="0">
                <a:effectLst/>
                <a:latin typeface="+mn-lt"/>
                <a:ea typeface="+mn-ea"/>
                <a:cs typeface="+mn-cs"/>
                <a:sym typeface="American Typewriter"/>
              </a:rPr>
              <a:t>Родители в состоянии избавить своего ребенка от возникновения интернет–зависимости – задолго до того, как это придется делать психологу или психиатру. </a:t>
            </a:r>
            <a:endParaRPr lang="ru-RU" dirty="0" smtClean="0"/>
          </a:p>
          <a:p>
            <a:r>
              <a:rPr lang="ru-RU" sz="1200" b="1" dirty="0" smtClean="0">
                <a:effectLst/>
                <a:latin typeface="+mn-lt"/>
                <a:ea typeface="+mn-ea"/>
                <a:cs typeface="+mn-cs"/>
                <a:sym typeface="American Typewriter"/>
              </a:rPr>
              <a:t>Как избежать интернет–зависимости? </a:t>
            </a:r>
            <a:endParaRPr lang="ru-RU" sz="1200" dirty="0" smtClean="0">
              <a:effectLst/>
              <a:latin typeface="+mn-lt"/>
              <a:ea typeface="+mn-ea"/>
              <a:cs typeface="+mn-cs"/>
              <a:sym typeface="American Typewriter"/>
            </a:endParaRPr>
          </a:p>
          <a:p>
            <a:r>
              <a:rPr lang="ru-RU" sz="1200" dirty="0" smtClean="0">
                <a:effectLst/>
                <a:latin typeface="+mn-lt"/>
                <a:ea typeface="+mn-ea"/>
                <a:cs typeface="+mn-cs"/>
                <a:sym typeface="American Typewriter"/>
              </a:rPr>
              <a:t>• как можно больше общаться с ребенком. Ребенку обязательно нужно чувствовать Вашу любовь и заботу, быть уверенным, что его обязательно поймут и поддержат; </a:t>
            </a:r>
          </a:p>
          <a:p>
            <a:r>
              <a:rPr lang="ru-RU" sz="1200" dirty="0" smtClean="0">
                <a:effectLst/>
                <a:latin typeface="+mn-lt"/>
                <a:ea typeface="+mn-ea"/>
                <a:cs typeface="+mn-cs"/>
                <a:sym typeface="American Typewriter"/>
              </a:rPr>
              <a:t>• объяснять ребенку разницу между игрой и реальностью. Не сердиться на ребенка за увлечение играми и ни в коем случае не запрещать их. Исключение составляют игры с насилием и жестокостью; </a:t>
            </a:r>
          </a:p>
          <a:p>
            <a:r>
              <a:rPr lang="ru-RU" sz="1200" dirty="0" smtClean="0">
                <a:effectLst/>
                <a:latin typeface="+mn-lt"/>
                <a:ea typeface="+mn-ea"/>
                <a:cs typeface="+mn-cs"/>
                <a:sym typeface="American Typewriter"/>
              </a:rPr>
              <a:t>• занимать ребенка чем–то еще, кроме компьютера, не давать ему забыть, что существуют настоящие друзья, родители и учеба. Приобщать ребенка к культуре и спорту, чтобы он не стремился компьютерными играми заполнить свое свободное время.</a:t>
            </a:r>
          </a:p>
          <a:p>
            <a:endParaRPr lang="ru-RU" dirty="0"/>
          </a:p>
        </p:txBody>
      </p:sp>
    </p:spTree>
    <p:extLst>
      <p:ext uri="{BB962C8B-B14F-4D97-AF65-F5344CB8AC3E}">
        <p14:creationId xmlns:p14="http://schemas.microsoft.com/office/powerpoint/2010/main" val="5103845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effectLst/>
                <a:latin typeface="+mn-lt"/>
                <a:ea typeface="+mn-ea"/>
                <a:cs typeface="+mn-cs"/>
                <a:sym typeface="American Typewriter"/>
              </a:rPr>
              <a:t>Не позволяйте Вашему ребенку встречаться с онлайн знакомыми без Вашего разрешения или в отсутствии взрослого человека. </a:t>
            </a:r>
          </a:p>
          <a:p>
            <a:r>
              <a:rPr lang="ru-RU" sz="1200" dirty="0" smtClean="0">
                <a:effectLst/>
                <a:latin typeface="+mn-lt"/>
                <a:ea typeface="+mn-ea"/>
                <a:cs typeface="+mn-cs"/>
                <a:sym typeface="American Typewriter"/>
              </a:rPr>
              <a:t>Если ребенок желает встретиться с новым интернет–другом, следует настоять на сопровождении ребенка на эту встречу. Интересуйтесь тем, куда и с кем ходит ваш ребенок. Общение в Интернете может повлечь за собой коммуникационные риски, такие как незаконные контакты (например, </a:t>
            </a:r>
            <a:r>
              <a:rPr lang="ru-RU" sz="1200" dirty="0" err="1" smtClean="0">
                <a:effectLst/>
                <a:latin typeface="+mn-lt"/>
                <a:ea typeface="+mn-ea"/>
                <a:cs typeface="+mn-cs"/>
                <a:sym typeface="American Typewriter"/>
              </a:rPr>
              <a:t>груминг</a:t>
            </a:r>
            <a:r>
              <a:rPr lang="ru-RU" sz="1200" dirty="0" smtClean="0">
                <a:effectLst/>
                <a:latin typeface="+mn-lt"/>
                <a:ea typeface="+mn-ea"/>
                <a:cs typeface="+mn-cs"/>
                <a:sym typeface="American Typewriter"/>
              </a:rPr>
              <a:t>, </a:t>
            </a:r>
            <a:r>
              <a:rPr lang="ru-RU" sz="1200" dirty="0" err="1" smtClean="0">
                <a:effectLst/>
                <a:latin typeface="+mn-lt"/>
                <a:ea typeface="+mn-ea"/>
                <a:cs typeface="+mn-cs"/>
                <a:sym typeface="American Typewriter"/>
              </a:rPr>
              <a:t>кибербуллинг</a:t>
            </a:r>
            <a:r>
              <a:rPr lang="ru-RU" sz="1200" dirty="0" smtClean="0">
                <a:effectLst/>
                <a:latin typeface="+mn-lt"/>
                <a:ea typeface="+mn-ea"/>
                <a:cs typeface="+mn-cs"/>
                <a:sym typeface="American Typewriter"/>
              </a:rPr>
              <a:t> и др.). Даже если у большинства пользователей чат–систем добрые намерения, среди них могут быть и злоумышленники. В некоторых случаях они могут оказаться преступниками в поисках жертвы. Специалисты используют специальный термин «</a:t>
            </a:r>
            <a:r>
              <a:rPr lang="ru-RU" sz="1200" dirty="0" err="1" smtClean="0">
                <a:effectLst/>
                <a:latin typeface="+mn-lt"/>
                <a:ea typeface="+mn-ea"/>
                <a:cs typeface="+mn-cs"/>
                <a:sym typeface="American Typewriter"/>
              </a:rPr>
              <a:t>груминг</a:t>
            </a:r>
            <a:r>
              <a:rPr lang="ru-RU" sz="1200" dirty="0" smtClean="0">
                <a:effectLst/>
                <a:latin typeface="+mn-lt"/>
                <a:ea typeface="+mn-ea"/>
                <a:cs typeface="+mn-cs"/>
                <a:sym typeface="American Typewriter"/>
              </a:rPr>
              <a:t>», обозначающий установление дружеских отношений с ребенком с целью вступления в сексуальный контакт. Знакомство чаще всего происходит в чате, на форуме или в социальной сети от  имени ровесника ребенка. Общаясь лично («в </a:t>
            </a:r>
            <a:r>
              <a:rPr lang="ru-RU" sz="1200" dirty="0" err="1" smtClean="0">
                <a:effectLst/>
                <a:latin typeface="+mn-lt"/>
                <a:ea typeface="+mn-ea"/>
                <a:cs typeface="+mn-cs"/>
                <a:sym typeface="American Typewriter"/>
              </a:rPr>
              <a:t>привате</a:t>
            </a:r>
            <a:r>
              <a:rPr lang="ru-RU" sz="1200" dirty="0" smtClean="0">
                <a:effectLst/>
                <a:latin typeface="+mn-lt"/>
                <a:ea typeface="+mn-ea"/>
                <a:cs typeface="+mn-cs"/>
                <a:sym typeface="American Typewriter"/>
              </a:rPr>
              <a:t>»), злоумышленник входит в доверие к ребенку, пытается узнать личную информацию и договориться о встрече. Предупреждение </a:t>
            </a:r>
            <a:r>
              <a:rPr lang="ru-RU" sz="1200" dirty="0" err="1" smtClean="0">
                <a:effectLst/>
                <a:latin typeface="+mn-lt"/>
                <a:ea typeface="+mn-ea"/>
                <a:cs typeface="+mn-cs"/>
                <a:sym typeface="American Typewriter"/>
              </a:rPr>
              <a:t>груминга</a:t>
            </a:r>
            <a:r>
              <a:rPr lang="ru-RU" sz="1200" dirty="0" smtClean="0">
                <a:effectLst/>
                <a:latin typeface="+mn-lt"/>
                <a:ea typeface="+mn-ea"/>
                <a:cs typeface="+mn-cs"/>
                <a:sym typeface="American Typewriter"/>
              </a:rPr>
              <a:t>: будьте в курсе, с кем контактирует в Интернете ваш ребенок, старайтесь регулярно проверять список контактов своих детей, чтобы убедиться, что они лично знают всех, с кем они общаются. Объясните ребенку, что нельзя разглашать в Интернете информацию личного характера, а также пересылать интернет–знакомым свои фотографии. Если ребенок интересуется контактами с людьми намного старше его, следует провести разъяснительную беседу. </a:t>
            </a:r>
          </a:p>
          <a:p>
            <a:r>
              <a:rPr lang="ru-RU" sz="1200" dirty="0" err="1" smtClean="0">
                <a:effectLst/>
                <a:latin typeface="+mn-lt"/>
                <a:ea typeface="+mn-ea"/>
                <a:cs typeface="+mn-cs"/>
                <a:sym typeface="American Typewriter"/>
              </a:rPr>
              <a:t>Кибербуллинг</a:t>
            </a:r>
            <a:r>
              <a:rPr lang="ru-RU" sz="1200" dirty="0" smtClean="0">
                <a:effectLst/>
                <a:latin typeface="+mn-lt"/>
                <a:ea typeface="+mn-ea"/>
                <a:cs typeface="+mn-cs"/>
                <a:sym typeface="American Typewriter"/>
              </a:rPr>
              <a:t> — преследование сообщениями, содержащими оскорбления, агрессию, запугивание, хулиганство, социальное бойкотирование с помощью различных интернет–сервисов. Предупреждение </a:t>
            </a:r>
            <a:r>
              <a:rPr lang="ru-RU" sz="1200" dirty="0" err="1" smtClean="0">
                <a:effectLst/>
                <a:latin typeface="+mn-lt"/>
                <a:ea typeface="+mn-ea"/>
                <a:cs typeface="+mn-cs"/>
                <a:sym typeface="American Typewriter"/>
              </a:rPr>
              <a:t>кибербуллинга</a:t>
            </a:r>
            <a:r>
              <a:rPr lang="ru-RU" sz="1200" dirty="0" smtClean="0">
                <a:effectLst/>
                <a:latin typeface="+mn-lt"/>
                <a:ea typeface="+mn-ea"/>
                <a:cs typeface="+mn-cs"/>
                <a:sym typeface="American Typewriter"/>
              </a:rPr>
              <a:t>: Объясните детям, что при общении в Интернете они должны быть дружелюбными с другими пользователями, ни в коем случае не писать грубых слов – читать грубости также неприятно, как и слышать. Научите детей правильно реагировать на обидные слова или действия других пользователей. Объясните детям, что нельзя использовать Сеть для хулиганства, распространения сплетен или угроз. Старайтесь следить за тем, что Ваш ребенок делает в Интернете, а также следите за его настроением после пользования Сетью. </a:t>
            </a:r>
          </a:p>
          <a:p>
            <a:r>
              <a:rPr lang="ru-RU" sz="1200" dirty="0" err="1" smtClean="0">
                <a:solidFill>
                  <a:schemeClr val="accent2">
                    <a:lumMod val="75000"/>
                  </a:schemeClr>
                </a:solidFill>
              </a:rPr>
              <a:t>Кибербуллинг</a:t>
            </a:r>
            <a:r>
              <a:rPr lang="ru-RU" sz="1200" dirty="0" smtClean="0">
                <a:solidFill>
                  <a:schemeClr val="accent2">
                    <a:lumMod val="75000"/>
                  </a:schemeClr>
                </a:solidFill>
              </a:rPr>
              <a:t> (электронная травля, жестокость онлайн) - это вид травли, преднамеренные агрессивные действия систематически на протяжении длительного периода, осуществляемые группой или индивидом с использованием электронных форм взаимодействий, направленных против жертвы, которая не может себя защитить. Это может происходить через смс-сообщения, социальные сети, создание компрометирующих веб-страниц или размещение унижающего, оскорбляющего </a:t>
            </a:r>
            <a:r>
              <a:rPr lang="ru-RU" sz="1200" dirty="0" err="1" smtClean="0">
                <a:solidFill>
                  <a:schemeClr val="accent2">
                    <a:lumMod val="75000"/>
                  </a:schemeClr>
                </a:solidFill>
              </a:rPr>
              <a:t>видеоконтента</a:t>
            </a:r>
            <a:r>
              <a:rPr lang="ru-RU" sz="1200" dirty="0" smtClean="0">
                <a:solidFill>
                  <a:schemeClr val="accent2">
                    <a:lumMod val="75000"/>
                  </a:schemeClr>
                </a:solidFill>
              </a:rPr>
              <a:t> и так далее.</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err="1" smtClean="0">
                <a:solidFill>
                  <a:schemeClr val="accent2">
                    <a:lumMod val="75000"/>
                  </a:schemeClr>
                </a:solidFill>
              </a:rPr>
              <a:t>Фи́шинг</a:t>
            </a:r>
            <a:r>
              <a:rPr lang="ru-RU" sz="1200" dirty="0" smtClean="0">
                <a:solidFill>
                  <a:schemeClr val="accent2">
                    <a:lumMod val="75000"/>
                  </a:schemeClr>
                </a:solidFill>
              </a:rPr>
              <a:t> (англ. </a:t>
            </a:r>
            <a:r>
              <a:rPr lang="ru-RU" sz="1200" dirty="0" err="1" smtClean="0">
                <a:solidFill>
                  <a:schemeClr val="accent2">
                    <a:lumMod val="75000"/>
                  </a:schemeClr>
                </a:solidFill>
              </a:rPr>
              <a:t>phishing</a:t>
            </a:r>
            <a:r>
              <a:rPr lang="ru-RU" sz="1200" dirty="0" smtClean="0">
                <a:solidFill>
                  <a:schemeClr val="accent2">
                    <a:lumMod val="75000"/>
                  </a:schemeClr>
                </a:solidFill>
              </a:rPr>
              <a:t> от </a:t>
            </a:r>
            <a:r>
              <a:rPr lang="ru-RU" sz="1200" dirty="0" err="1" smtClean="0">
                <a:solidFill>
                  <a:schemeClr val="accent2">
                    <a:lumMod val="75000"/>
                  </a:schemeClr>
                </a:solidFill>
              </a:rPr>
              <a:t>fishing</a:t>
            </a:r>
            <a:r>
              <a:rPr lang="ru-RU" sz="1200" dirty="0" smtClean="0">
                <a:solidFill>
                  <a:schemeClr val="accent2">
                    <a:lumMod val="75000"/>
                  </a:schemeClr>
                </a:solidFill>
              </a:rPr>
              <a:t> «рыбная ловля, выуживание») - вид интернет - мошенничества, целью которого является получение доступа к конфиденциальным данным пользователей — логинам и паролям. Это достигается путём проведения массовых рассылок электронных писем от имени популярных брендов, а также личных сообщений внутри различных сервисов, например, от имени банков или внутри социальных сетей. В письме часто содержится прямая ссылка на сайт, внешне неотличимый от настоящего, либо на сайт. После того как пользователь попадает на поддельную страницу, мошенники пытаются различными психологическими приёмами побудить пользователя ввести на поддельной странице свои логин и пароль, которые он использует для доступа к определённому сайту, что позволяет мошенникам получить доступ к аккаунтам и банковским счетам.</a:t>
            </a:r>
          </a:p>
          <a:p>
            <a:endParaRPr lang="ru-RU" dirty="0"/>
          </a:p>
        </p:txBody>
      </p:sp>
    </p:spTree>
    <p:extLst>
      <p:ext uri="{BB962C8B-B14F-4D97-AF65-F5344CB8AC3E}">
        <p14:creationId xmlns:p14="http://schemas.microsoft.com/office/powerpoint/2010/main" val="12706559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effectLst/>
                <a:latin typeface="+mn-lt"/>
                <a:ea typeface="+mn-ea"/>
                <a:cs typeface="+mn-cs"/>
                <a:sym typeface="American Typewriter"/>
              </a:rPr>
              <a:t>На что следует обращать внимание родителям, чтобы вовремя заметить, что ребенок стал жертвой </a:t>
            </a:r>
            <a:r>
              <a:rPr lang="ru-RU" sz="1200" b="1" dirty="0" err="1" smtClean="0">
                <a:effectLst/>
                <a:latin typeface="+mn-lt"/>
                <a:ea typeface="+mn-ea"/>
                <a:cs typeface="+mn-cs"/>
                <a:sym typeface="American Typewriter"/>
              </a:rPr>
              <a:t>кибербуллинга</a:t>
            </a:r>
            <a:r>
              <a:rPr lang="ru-RU" sz="1200" b="1" dirty="0" smtClean="0">
                <a:effectLst/>
                <a:latin typeface="+mn-lt"/>
                <a:ea typeface="+mn-ea"/>
                <a:cs typeface="+mn-cs"/>
                <a:sym typeface="American Typewriter"/>
              </a:rPr>
              <a:t>: </a:t>
            </a:r>
          </a:p>
          <a:p>
            <a:r>
              <a:rPr lang="ru-RU" sz="1200" dirty="0" smtClean="0">
                <a:effectLst/>
                <a:latin typeface="+mn-lt"/>
                <a:ea typeface="+mn-ea"/>
                <a:cs typeface="+mn-cs"/>
                <a:sym typeface="American Typewriter"/>
              </a:rPr>
              <a:t>• Беспокойное поведение.   Даже самый замкнутый школьник будет переживать из–за происходящего и обязательно выдаст себя своим поведением. Депрессия и нежелание идти в школу – самые явные признаки того, что ребенок подвергается агрессии. </a:t>
            </a:r>
          </a:p>
          <a:p>
            <a:r>
              <a:rPr lang="ru-RU" sz="1200" dirty="0" smtClean="0">
                <a:effectLst/>
                <a:latin typeface="+mn-lt"/>
                <a:ea typeface="+mn-ea"/>
                <a:cs typeface="+mn-cs"/>
                <a:sym typeface="American Typewriter"/>
              </a:rPr>
              <a:t>• Неприязнь к Интернету. Если ребенок любил проводить время в Интернете и внезапно перестал это делать, следует выяснить причину. В редких случаях детям действительно надоедает проводить время в Сети. Однако в большинстве случаев внезапное нежелание пользоваться Интернетом связано с проблемами в виртуальном мире. </a:t>
            </a:r>
          </a:p>
          <a:p>
            <a:r>
              <a:rPr lang="ru-RU" sz="1200" dirty="0" smtClean="0">
                <a:effectLst/>
                <a:latin typeface="+mn-lt"/>
                <a:ea typeface="+mn-ea"/>
                <a:cs typeface="+mn-cs"/>
                <a:sym typeface="American Typewriter"/>
              </a:rPr>
              <a:t>• Нервозность при получении новых сообщений. Негативная реакция ребенка на звук электронного письма должна насторожить родителя. Если ребенок регулярно получает сообщения, которые расстраивают его, поговорите с ним и обсудите содержание этих сообщений. </a:t>
            </a:r>
          </a:p>
          <a:p>
            <a:r>
              <a:rPr lang="ru-RU" sz="1200" dirty="0" smtClean="0">
                <a:effectLst/>
                <a:latin typeface="+mn-lt"/>
                <a:ea typeface="+mn-ea"/>
                <a:cs typeface="+mn-cs"/>
                <a:sym typeface="American Typewriter"/>
              </a:rPr>
              <a:t>Научите детей уважать других в Интернете. Убедитесь, что они знают о том, что правила хорошего поведения действуют везде – даже в виртуальном мире. </a:t>
            </a:r>
          </a:p>
          <a:p>
            <a:pPr marL="0" marR="0" lvl="0" indent="0" defTabSz="914400" eaLnBrk="1" fontAlgn="auto" latinLnBrk="0" hangingPunct="1">
              <a:lnSpc>
                <a:spcPct val="100000"/>
              </a:lnSpc>
              <a:spcBef>
                <a:spcPts val="0"/>
              </a:spcBef>
              <a:spcAft>
                <a:spcPts val="0"/>
              </a:spcAft>
              <a:buClrTx/>
              <a:buSzTx/>
              <a:buFontTx/>
              <a:buNone/>
              <a:tabLst/>
              <a:defRPr/>
            </a:pPr>
            <a:r>
              <a:rPr lang="ru-RU" dirty="0" smtClean="0"/>
              <a:t>На слайде вы видите методики, хорошо</a:t>
            </a:r>
            <a:r>
              <a:rPr lang="ru-RU" baseline="0" dirty="0" smtClean="0"/>
              <a:t> зарекомендовавшие себя в борьбе</a:t>
            </a:r>
            <a:r>
              <a:rPr lang="ru-RU" dirty="0" smtClean="0"/>
              <a:t> против </a:t>
            </a:r>
            <a:r>
              <a:rPr lang="ru-RU" dirty="0" err="1" smtClean="0"/>
              <a:t>буллинга</a:t>
            </a:r>
            <a:r>
              <a:rPr lang="ru-RU" dirty="0" smtClean="0"/>
              <a:t>. Нам видится, что эти же методики могут быть использованы и при выстраивании периметра</a:t>
            </a:r>
            <a:r>
              <a:rPr lang="ru-RU" baseline="0" dirty="0" smtClean="0"/>
              <a:t> коммуникации в Интернет-</a:t>
            </a:r>
            <a:r>
              <a:rPr lang="ru-RU" dirty="0" smtClean="0"/>
              <a:t>пространстве.</a:t>
            </a:r>
            <a:r>
              <a:rPr lang="ru-RU" baseline="0" dirty="0" smtClean="0"/>
              <a:t> Мы расскажем сегодня только про одну. Но тем не менее, все эти методики </a:t>
            </a:r>
            <a:r>
              <a:rPr lang="ru-RU" dirty="0" smtClean="0"/>
              <a:t>довольно известны,</a:t>
            </a:r>
            <a:r>
              <a:rPr lang="ru-RU" baseline="0" dirty="0" smtClean="0"/>
              <a:t> и вы можете их найти в любом поисковике просто по названию. </a:t>
            </a:r>
            <a:endParaRPr lang="ru-RU" dirty="0" smtClean="0"/>
          </a:p>
          <a:p>
            <a:r>
              <a:rPr lang="ru-RU" dirty="0" smtClean="0"/>
              <a:t>«Дневник </a:t>
            </a:r>
            <a:r>
              <a:rPr lang="ru-RU" dirty="0" err="1" smtClean="0"/>
              <a:t>буллинга</a:t>
            </a:r>
            <a:r>
              <a:rPr lang="ru-RU" dirty="0" smtClean="0"/>
              <a:t>».</a:t>
            </a:r>
            <a:r>
              <a:rPr lang="ru-RU" baseline="0" dirty="0" smtClean="0"/>
              <a:t> </a:t>
            </a:r>
            <a:r>
              <a:rPr lang="ru-RU" dirty="0" err="1" smtClean="0"/>
              <a:t>Буллер</a:t>
            </a:r>
            <a:r>
              <a:rPr lang="ru-RU" dirty="0" smtClean="0"/>
              <a:t> боится гласности. Но «голосить» могут не все, жертвы </a:t>
            </a:r>
            <a:r>
              <a:rPr lang="ru-RU" dirty="0" err="1" smtClean="0"/>
              <a:t>буллинга</a:t>
            </a:r>
            <a:r>
              <a:rPr lang="ru-RU" dirty="0" smtClean="0"/>
              <a:t>, как правило, молчаливы. Но они могут завести «Дневник </a:t>
            </a:r>
            <a:r>
              <a:rPr lang="ru-RU" dirty="0" err="1" smtClean="0"/>
              <a:t>буллинга</a:t>
            </a:r>
            <a:r>
              <a:rPr lang="ru-RU" dirty="0" smtClean="0"/>
              <a:t>». Фиксировать каждый акт издевательств, не забывая точно указывать место, время, свидетелей. Этот «протокол» сам по себе кажется бесполезным, но когда протоколов десятки – поверьте, это производит впечатление и на директора, и на </a:t>
            </a:r>
            <a:r>
              <a:rPr lang="ru-RU" dirty="0" err="1" smtClean="0"/>
              <a:t>буллера</a:t>
            </a:r>
            <a:r>
              <a:rPr lang="ru-RU" dirty="0" smtClean="0"/>
              <a:t>, и на его родителей. В конце концов, это производит впечатление на руководителей департамента образования и Министерства образования, куда непременно нужно послать копию, если не удается привлечь внимание директора и учителей к безобразию. Известно немало случаев, когда с помощью таких дневников в жертву превращался сам </a:t>
            </a:r>
            <a:r>
              <a:rPr lang="ru-RU" dirty="0" err="1" smtClean="0"/>
              <a:t>буллер</a:t>
            </a:r>
            <a:r>
              <a:rPr lang="ru-RU" dirty="0" smtClean="0"/>
              <a:t> (главное: не показывать ему оригинал дневника).</a:t>
            </a:r>
          </a:p>
          <a:p>
            <a:r>
              <a:rPr lang="ru-RU" dirty="0" smtClean="0"/>
              <a:t>Это, кстати, самый эффективный метод борьбы с </a:t>
            </a:r>
            <a:r>
              <a:rPr lang="ru-RU" dirty="0" err="1" smtClean="0"/>
              <a:t>буллером</a:t>
            </a:r>
            <a:r>
              <a:rPr lang="ru-RU" dirty="0" smtClean="0"/>
              <a:t> на рабочем месте, когда речь идет о травле со стороны начальника или кого-то из коллег на работе.</a:t>
            </a:r>
          </a:p>
          <a:p>
            <a:r>
              <a:rPr lang="ru-RU" dirty="0" smtClean="0"/>
              <a:t>Что произошло?</a:t>
            </a:r>
          </a:p>
          <a:p>
            <a:r>
              <a:rPr lang="ru-RU" dirty="0" smtClean="0"/>
              <a:t>Когда это произошло?</a:t>
            </a:r>
          </a:p>
          <a:p>
            <a:r>
              <a:rPr lang="ru-RU" dirty="0" smtClean="0"/>
              <a:t>О чем шла речь? Почему произошел конфликт? Кто и как себя вел? Кто и что сказал? Были ли какие-то особые обстоятельства? Как я себя при этом чувствовал? Как я себя вел? Мог бы я вести себя как-то иначе? Был ли кто-то, кто мне помог, меня поддержал? Есть ли свидетели или доказательства? Был ли кто-то, кто не помог?</a:t>
            </a:r>
          </a:p>
          <a:p>
            <a:endParaRPr lang="ru-RU" dirty="0"/>
          </a:p>
        </p:txBody>
      </p:sp>
    </p:spTree>
    <p:extLst>
      <p:ext uri="{BB962C8B-B14F-4D97-AF65-F5344CB8AC3E}">
        <p14:creationId xmlns:p14="http://schemas.microsoft.com/office/powerpoint/2010/main" val="11001714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Чему</a:t>
            </a:r>
            <a:r>
              <a:rPr lang="ru-RU" b="1" baseline="0" dirty="0" smtClean="0"/>
              <a:t> мы должны научить ребёнка для профилактики насилия в Сети?</a:t>
            </a:r>
          </a:p>
          <a:p>
            <a:r>
              <a:rPr lang="ru-RU" sz="1200" dirty="0" smtClean="0">
                <a:effectLst/>
                <a:latin typeface="+mn-lt"/>
                <a:ea typeface="+mn-ea"/>
                <a:cs typeface="+mn-cs"/>
                <a:sym typeface="American Typewriter"/>
              </a:rPr>
              <a:t>Если ваши дети хотят посещать Интернет, вам следует выработать вместе с ними соглашение по использованию Интернет. Учтите, что в нем вы должны однозначно описать права и обязанности каждого члена вашей семьи: </a:t>
            </a:r>
          </a:p>
          <a:p>
            <a:r>
              <a:rPr lang="ru-RU" sz="1200" dirty="0" smtClean="0">
                <a:effectLst/>
                <a:latin typeface="+mn-lt"/>
                <a:ea typeface="+mn-ea"/>
                <a:cs typeface="+mn-cs"/>
                <a:sym typeface="American Typewriter"/>
              </a:rPr>
              <a:t>• какие сайты могут посещать ваши дети и что они могут там делать; </a:t>
            </a:r>
          </a:p>
          <a:p>
            <a:r>
              <a:rPr lang="ru-RU" sz="1200" dirty="0" smtClean="0">
                <a:effectLst/>
                <a:latin typeface="+mn-lt"/>
                <a:ea typeface="+mn-ea"/>
                <a:cs typeface="+mn-cs"/>
                <a:sym typeface="American Typewriter"/>
              </a:rPr>
              <a:t>• сколько времени дети могут проводить в Интернет; </a:t>
            </a:r>
          </a:p>
          <a:p>
            <a:r>
              <a:rPr lang="ru-RU" sz="1200" dirty="0" smtClean="0">
                <a:effectLst/>
                <a:latin typeface="+mn-lt"/>
                <a:ea typeface="+mn-ea"/>
                <a:cs typeface="+mn-cs"/>
                <a:sym typeface="American Typewriter"/>
              </a:rPr>
              <a:t>• что делать, если ваших детей что–то беспокоит при посещении Интернет;</a:t>
            </a:r>
          </a:p>
          <a:p>
            <a:r>
              <a:rPr lang="ru-RU" sz="1200" dirty="0" smtClean="0">
                <a:effectLst/>
                <a:latin typeface="+mn-lt"/>
                <a:ea typeface="+mn-ea"/>
                <a:cs typeface="+mn-cs"/>
                <a:sym typeface="American Typewriter"/>
              </a:rPr>
              <a:t>• как пользоваться чатами, группами новостей и службами мгновенных сообщений; </a:t>
            </a:r>
          </a:p>
          <a:p>
            <a:r>
              <a:rPr lang="ru-RU" sz="1200" dirty="0" smtClean="0">
                <a:effectLst/>
                <a:latin typeface="+mn-lt"/>
                <a:ea typeface="+mn-ea"/>
                <a:cs typeface="+mn-cs"/>
                <a:sym typeface="American Typewriter"/>
              </a:rPr>
              <a:t>• объясните вашим детям, что такое расизм, фашизм, межнациональная и религиозная вражда. Несмотря на то, что некоторые подобные материалы можно заблокировать с помощью специальных программных фильтров, не стоит надеяться на то, что вам удастся отфильтровать все подобные сайты. </a:t>
            </a:r>
          </a:p>
          <a:p>
            <a:r>
              <a:rPr lang="ru-RU" sz="1200" u="sng" dirty="0" smtClean="0">
                <a:effectLst/>
                <a:latin typeface="+mn-lt"/>
                <a:ea typeface="+mn-ea"/>
                <a:cs typeface="+mn-cs"/>
                <a:sym typeface="American Typewriter"/>
              </a:rPr>
              <a:t>Не забывайте, что вы должны проверять выполнение соглашения вашими детьми!</a:t>
            </a:r>
            <a:endParaRPr lang="ru-RU" sz="1200" dirty="0" smtClean="0">
              <a:effectLst/>
              <a:latin typeface="+mn-lt"/>
              <a:ea typeface="+mn-ea"/>
              <a:cs typeface="+mn-cs"/>
              <a:sym typeface="American Typewriter"/>
            </a:endParaRPr>
          </a:p>
        </p:txBody>
      </p:sp>
    </p:spTree>
    <p:extLst>
      <p:ext uri="{BB962C8B-B14F-4D97-AF65-F5344CB8AC3E}">
        <p14:creationId xmlns:p14="http://schemas.microsoft.com/office/powerpoint/2010/main" val="4710301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Сейчас в обществе сложилась довольно тревожная атмосфера в отношении взаимодействия детей с сетью Интернет</a:t>
            </a:r>
            <a:r>
              <a:rPr lang="ru-RU" baseline="0" dirty="0" smtClean="0"/>
              <a:t> </a:t>
            </a:r>
            <a:r>
              <a:rPr lang="ru-RU" dirty="0" smtClean="0"/>
              <a:t>(группы про суицид, секс, наркотики, порно).</a:t>
            </a:r>
          </a:p>
          <a:p>
            <a:r>
              <a:rPr lang="ru-RU" dirty="0" smtClean="0"/>
              <a:t>Зачастую дети попадают на опасные сайты, просто ПОТОМУ ЧТО ИМ НИКТО НЕ СКАЗАЛ, что они опасны!</a:t>
            </a:r>
          </a:p>
          <a:p>
            <a:r>
              <a:rPr lang="ru-RU" dirty="0" smtClean="0"/>
              <a:t>Самым простым способом обеспечения безопасности детей в сети Интернет, помимо вышесказанного является выстраивание </a:t>
            </a:r>
            <a:r>
              <a:rPr lang="ru-RU" b="1" dirty="0" smtClean="0"/>
              <a:t>доверительных отношений с родителями/педагогами</a:t>
            </a:r>
            <a:r>
              <a:rPr lang="ru-RU" dirty="0" smtClean="0"/>
              <a:t>. Именно Взрослые должны обеспечить периметр безопасности – физический, логический, эмоционально-психологический.</a:t>
            </a:r>
          </a:p>
          <a:p>
            <a:r>
              <a:rPr lang="ru-RU" dirty="0" smtClean="0"/>
              <a:t>Дети в силу своего возраста гораздо быстрее нас с Вами воспринимают информацию. Абсолютно открыты к новому и неизведанному и не имеют страха перед неизвестностью, присущего взрослым.</a:t>
            </a:r>
          </a:p>
          <a:p>
            <a:r>
              <a:rPr lang="ru-RU" sz="1200" dirty="0" smtClean="0">
                <a:effectLst/>
                <a:latin typeface="+mn-lt"/>
                <a:ea typeface="+mn-ea"/>
                <a:cs typeface="+mn-cs"/>
                <a:sym typeface="American Typewriter"/>
              </a:rPr>
              <a:t>Главная задача взрослых – обеспечение периметра и правил безопасности. В отношениях Ребенок – Взрослый – Интернет не должно быть слепых пятен. Должны быть четкие правила использования ресурсов, обозначено допустимое и недопустимое.</a:t>
            </a:r>
          </a:p>
          <a:p>
            <a:r>
              <a:rPr lang="ru-RU" sz="1200" dirty="0" smtClean="0">
                <a:effectLst/>
                <a:latin typeface="+mn-lt"/>
                <a:ea typeface="+mn-ea"/>
                <a:cs typeface="+mn-cs"/>
                <a:sym typeface="American Typewriter"/>
              </a:rPr>
              <a:t>В результате этого создается безопасная среда взаимодействия.</a:t>
            </a:r>
          </a:p>
          <a:p>
            <a:r>
              <a:rPr lang="ru-RU" sz="1200" dirty="0" smtClean="0">
                <a:effectLst/>
                <a:latin typeface="+mn-lt"/>
                <a:ea typeface="+mn-ea"/>
                <a:cs typeface="+mn-cs"/>
                <a:sym typeface="American Typewriter"/>
              </a:rPr>
              <a:t>Правила должны быть четкими, однозначными. Соблюдать правила должны все участники взаимодействия. В первую очередь эти правила должны выработать и донести до детей именно Взрослые. Причем донести их не в ультимативной форме, а в форме «Это нужно для нашей с тобой безопасности. Я хочу позаботиться о тебе, а не контролировать. Ты и твоя безопасность ВАЖНЫ для меня».</a:t>
            </a:r>
          </a:p>
          <a:p>
            <a:endParaRPr lang="ru-RU" dirty="0" smtClean="0"/>
          </a:p>
        </p:txBody>
      </p:sp>
    </p:spTree>
    <p:extLst>
      <p:ext uri="{BB962C8B-B14F-4D97-AF65-F5344CB8AC3E}">
        <p14:creationId xmlns:p14="http://schemas.microsoft.com/office/powerpoint/2010/main" val="3370742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mn-lt"/>
                <a:ea typeface="+mn-ea"/>
                <a:cs typeface="+mn-cs"/>
                <a:sym typeface="American Typewriter"/>
              </a:rPr>
              <a:t>Виртуальность общения предоставляет людям с недобрыми намерениями дополнительные возможности причинить вред детям. </a:t>
            </a:r>
          </a:p>
          <a:p>
            <a:r>
              <a:rPr lang="ru-RU" dirty="0" smtClean="0"/>
              <a:t>Абсолютное большинство из нас в той или иной степени пользуется мобильными сервисами. Мы отправляем электронную почту, общаемся в социальных сетях, скачиваем игры и музыку на мобильный телефон, оплачиваем различные услуги с помощью мобильной связи. С развитием этих сервисов увеличивается и число случаев мошенничества с помощью мобильного телефона. И дети могут в первую очередь пострадать от этого</a:t>
            </a:r>
          </a:p>
          <a:p>
            <a:r>
              <a:rPr lang="ru-RU" sz="1200" b="1" dirty="0" smtClean="0">
                <a:effectLst/>
                <a:latin typeface="+mn-lt"/>
                <a:ea typeface="+mn-ea"/>
                <a:cs typeface="+mn-cs"/>
                <a:sym typeface="American Typewriter"/>
              </a:rPr>
              <a:t>Распространенные примеры платежного мошенничества.</a:t>
            </a:r>
            <a:endParaRPr lang="ru-RU" sz="1200" dirty="0" smtClean="0">
              <a:effectLst/>
              <a:latin typeface="+mn-lt"/>
              <a:ea typeface="+mn-ea"/>
              <a:cs typeface="+mn-cs"/>
              <a:sym typeface="American Typewriter"/>
            </a:endParaRPr>
          </a:p>
          <a:p>
            <a:r>
              <a:rPr lang="ru-RU" sz="1200" dirty="0" smtClean="0">
                <a:effectLst/>
                <a:latin typeface="+mn-lt"/>
                <a:ea typeface="+mn-ea"/>
                <a:cs typeface="+mn-cs"/>
                <a:sym typeface="American Typewriter"/>
              </a:rPr>
              <a:t>1. Мошенник может позвонить и представиться сотрудником и попросить продиктовать какие–либо платежные данные, например, пароль или код, пришедший на телефон. Его цель – выманить платежные данные, с помощью которых можно украсть деньги с карты или кошелька.</a:t>
            </a:r>
          </a:p>
          <a:p>
            <a:r>
              <a:rPr lang="ru-RU" sz="1200" dirty="0" smtClean="0">
                <a:effectLst/>
                <a:latin typeface="+mn-lt"/>
                <a:ea typeface="+mn-ea"/>
                <a:cs typeface="+mn-cs"/>
                <a:sym typeface="American Typewriter"/>
              </a:rPr>
              <a:t>2. Фальшивые выигрыши в лотереи. Пользователь может получить сообщение (по телефону, почте или SMS), что выиграл некий приз, а для его получения необходимо «уплатить налог», «оплатить доставку». При этом, конечно же, никакого обещанного приза пользователь не получит.</a:t>
            </a:r>
          </a:p>
          <a:p>
            <a:r>
              <a:rPr lang="ru-RU" sz="1200" dirty="0" smtClean="0">
                <a:effectLst/>
                <a:latin typeface="+mn-lt"/>
                <a:ea typeface="+mn-ea"/>
                <a:cs typeface="+mn-cs"/>
                <a:sym typeface="American Typewriter"/>
              </a:rPr>
              <a:t>3. Слишком выгодные покупки. Выгодную, но фальшивую покупку могут предложить пользователю где угодно. На первый взгляд, объяснение может быть правдоподобное: подарили – не понравилось, это – распродажа конфискованного на границе товара и т.д. Оплатить такой товар предлагается онлайн – переведя деньги на банковскую карту, электронный кошелек или мобильный номер.</a:t>
            </a:r>
          </a:p>
        </p:txBody>
      </p:sp>
    </p:spTree>
    <p:extLst>
      <p:ext uri="{BB962C8B-B14F-4D97-AF65-F5344CB8AC3E}">
        <p14:creationId xmlns:p14="http://schemas.microsoft.com/office/powerpoint/2010/main" val="24797315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Современные специалисты в области связи и информационной безопасности для простоты оценок  рисков пришли к негласному соглашению: считать, что все что сказано и написано в Интернете - публично! Просим уважаемых коллег и родителей с этой мыслью свыкнуться. </a:t>
            </a:r>
          </a:p>
          <a:p>
            <a:r>
              <a:rPr lang="ru-RU" dirty="0" smtClean="0"/>
              <a:t>Вышесказанное, не значит, что ЦРУ, Моссад и масоны могут следить за Вами. Ваша персональная безопасность довольно сильно защищена. Однако мы оставляем в сети очень много «цифровых следов» лайки, </a:t>
            </a:r>
            <a:r>
              <a:rPr lang="ru-RU" dirty="0" err="1" smtClean="0"/>
              <a:t>репосты</a:t>
            </a:r>
            <a:r>
              <a:rPr lang="ru-RU" dirty="0" smtClean="0"/>
              <a:t>, просмотры страниц, которые позволяют проводить очень глубокий статистический анализ, не вторгаясь в Вашу частную жизнь.</a:t>
            </a:r>
          </a:p>
          <a:p>
            <a:endParaRPr lang="ru-RU" dirty="0"/>
          </a:p>
        </p:txBody>
      </p:sp>
    </p:spTree>
    <p:extLst>
      <p:ext uri="{BB962C8B-B14F-4D97-AF65-F5344CB8AC3E}">
        <p14:creationId xmlns:p14="http://schemas.microsoft.com/office/powerpoint/2010/main" val="2045367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dirty="0" smtClean="0">
                <a:effectLst/>
                <a:latin typeface="+mn-lt"/>
                <a:ea typeface="+mn-ea"/>
                <a:cs typeface="+mn-cs"/>
                <a:sym typeface="American Typewriter"/>
              </a:rPr>
              <a:t>Рекомендации:</a:t>
            </a:r>
          </a:p>
          <a:p>
            <a:r>
              <a:rPr lang="ru-RU" sz="1200" dirty="0" smtClean="0">
                <a:effectLst/>
                <a:latin typeface="+mn-lt"/>
                <a:ea typeface="+mn-ea"/>
                <a:cs typeface="+mn-cs"/>
                <a:sym typeface="American Typewriter"/>
              </a:rPr>
              <a:t>• Никому не сообщать пароли, </a:t>
            </a:r>
            <a:r>
              <a:rPr lang="ru-RU" sz="1200" dirty="0" err="1" smtClean="0">
                <a:effectLst/>
                <a:latin typeface="+mn-lt"/>
                <a:ea typeface="+mn-ea"/>
                <a:cs typeface="+mn-cs"/>
                <a:sym typeface="American Typewriter"/>
              </a:rPr>
              <a:t>пин</a:t>
            </a:r>
            <a:r>
              <a:rPr lang="ru-RU" sz="1200" dirty="0" smtClean="0">
                <a:effectLst/>
                <a:latin typeface="+mn-lt"/>
                <a:ea typeface="+mn-ea"/>
                <a:cs typeface="+mn-cs"/>
                <a:sym typeface="American Typewriter"/>
              </a:rPr>
              <a:t>–коды и коды из SMS от своего кошелька или банковской карты.</a:t>
            </a:r>
          </a:p>
          <a:p>
            <a:r>
              <a:rPr lang="ru-RU" sz="1200" dirty="0" smtClean="0">
                <a:effectLst/>
                <a:latin typeface="+mn-lt"/>
                <a:ea typeface="+mn-ea"/>
                <a:cs typeface="+mn-cs"/>
                <a:sym typeface="American Typewriter"/>
              </a:rPr>
              <a:t>• Не доверять объявлениям о подозрительно дешевых товарах.</a:t>
            </a:r>
          </a:p>
          <a:p>
            <a:r>
              <a:rPr lang="ru-RU" sz="1200" dirty="0" smtClean="0">
                <a:effectLst/>
                <a:latin typeface="+mn-lt"/>
                <a:ea typeface="+mn-ea"/>
                <a:cs typeface="+mn-cs"/>
                <a:sym typeface="American Typewriter"/>
              </a:rPr>
              <a:t>• Перед покупкой искать отзывы в интернете об интернет–магазине или частном продавце, который предлагает товар. Если информации нет или ее недостаточно, отказаться от покупки.</a:t>
            </a:r>
          </a:p>
          <a:p>
            <a:r>
              <a:rPr lang="ru-RU" sz="1200" dirty="0" smtClean="0">
                <a:effectLst/>
                <a:latin typeface="+mn-lt"/>
                <a:ea typeface="+mn-ea"/>
                <a:cs typeface="+mn-cs"/>
                <a:sym typeface="American Typewriter"/>
              </a:rPr>
              <a:t>4. </a:t>
            </a:r>
            <a:r>
              <a:rPr lang="ru-RU" sz="1200" dirty="0" err="1" smtClean="0">
                <a:effectLst/>
                <a:latin typeface="+mn-lt"/>
                <a:ea typeface="+mn-ea"/>
                <a:cs typeface="+mn-cs"/>
                <a:sym typeface="American Typewriter"/>
              </a:rPr>
              <a:t>Выпрашивание</a:t>
            </a:r>
            <a:r>
              <a:rPr lang="ru-RU" sz="1200" dirty="0" smtClean="0">
                <a:effectLst/>
                <a:latin typeface="+mn-lt"/>
                <a:ea typeface="+mn-ea"/>
                <a:cs typeface="+mn-cs"/>
                <a:sym typeface="American Typewriter"/>
              </a:rPr>
              <a:t> денег со взломанных аккаунтов в </a:t>
            </a:r>
            <a:r>
              <a:rPr lang="ru-RU" sz="1200" dirty="0" err="1" smtClean="0">
                <a:effectLst/>
                <a:latin typeface="+mn-lt"/>
                <a:ea typeface="+mn-ea"/>
                <a:cs typeface="+mn-cs"/>
                <a:sym typeface="American Typewriter"/>
              </a:rPr>
              <a:t>соцсетях</a:t>
            </a:r>
            <a:r>
              <a:rPr lang="ru-RU" sz="1200" dirty="0" smtClean="0">
                <a:effectLst/>
                <a:latin typeface="+mn-lt"/>
                <a:ea typeface="+mn-ea"/>
                <a:cs typeface="+mn-cs"/>
                <a:sym typeface="American Typewriter"/>
              </a:rPr>
              <a:t> или мессенджерах. Мошенник может попросить денег в долг под видом знакомого – например, через взломанный аккаунт в </a:t>
            </a:r>
            <a:r>
              <a:rPr lang="ru-RU" sz="1200" dirty="0" err="1" smtClean="0">
                <a:effectLst/>
                <a:latin typeface="+mn-lt"/>
                <a:ea typeface="+mn-ea"/>
                <a:cs typeface="+mn-cs"/>
                <a:sym typeface="American Typewriter"/>
              </a:rPr>
              <a:t>соцсетях</a:t>
            </a:r>
            <a:r>
              <a:rPr lang="ru-RU" sz="1200" dirty="0" smtClean="0">
                <a:effectLst/>
                <a:latin typeface="+mn-lt"/>
                <a:ea typeface="+mn-ea"/>
                <a:cs typeface="+mn-cs"/>
                <a:sym typeface="American Typewriter"/>
              </a:rPr>
              <a:t> или </a:t>
            </a:r>
            <a:r>
              <a:rPr lang="ru-RU" sz="1200" dirty="0" err="1" smtClean="0">
                <a:effectLst/>
                <a:latin typeface="+mn-lt"/>
                <a:ea typeface="+mn-ea"/>
                <a:cs typeface="+mn-cs"/>
                <a:sym typeface="American Typewriter"/>
              </a:rPr>
              <a:t>Skype</a:t>
            </a:r>
            <a:r>
              <a:rPr lang="ru-RU" sz="1200" dirty="0" smtClean="0">
                <a:effectLst/>
                <a:latin typeface="+mn-lt"/>
                <a:ea typeface="+mn-ea"/>
                <a:cs typeface="+mn-cs"/>
                <a:sym typeface="American Typewriter"/>
              </a:rPr>
              <a:t>. При этом перевести деньги он может попросить любым удобным способом – на электронный кошелек, банковскую карту, через интернет-банк. </a:t>
            </a:r>
          </a:p>
          <a:p>
            <a:r>
              <a:rPr lang="ru-RU" sz="1200" dirty="0" smtClean="0">
                <a:effectLst/>
                <a:latin typeface="+mn-lt"/>
                <a:ea typeface="+mn-ea"/>
                <a:cs typeface="+mn-cs"/>
                <a:sym typeface="American Typewriter"/>
              </a:rPr>
              <a:t>• Всегда лучше перезвонить знакомому и уточнить, правда ли он сейчас нуждается в деньгах. Если возможности позвонить нет, можно задать какой-нибудь проверочный вопрос, ответ на который может знать только знакомый. </a:t>
            </a:r>
          </a:p>
          <a:p>
            <a:r>
              <a:rPr lang="ru-RU" sz="1200" dirty="0" smtClean="0">
                <a:effectLst/>
                <a:latin typeface="+mn-lt"/>
                <a:ea typeface="+mn-ea"/>
                <a:cs typeface="+mn-cs"/>
                <a:sym typeface="American Typewriter"/>
              </a:rPr>
              <a:t>5. Фальшивые SMS якобы от знакомого.</a:t>
            </a:r>
          </a:p>
          <a:p>
            <a:r>
              <a:rPr lang="ru-RU" sz="1200" dirty="0" smtClean="0">
                <a:effectLst/>
                <a:latin typeface="+mn-lt"/>
                <a:ea typeface="+mn-ea"/>
                <a:cs typeface="+mn-cs"/>
                <a:sym typeface="American Typewriter"/>
              </a:rPr>
              <a:t>Мошенник может прислать SMS родителям пользователя с неизвестного номера, но якобы от имени пользователя. Например: «Мама, я попал в аварию, срочно нужны деньги, переведи их, пожалуйста, на этот номер телефона». «Папа, у меня проблемы, я в больнице, срочно нужны деньги, кинь их, пожалуйста, на этот кошелек. Маме не говори». Цель мошенника – выманить деньги у близких пользователя: они сами переведут их на указанный мобильный номер, электронный кошелёк или банковскую карту (в зависимости от того, какой способ будет указан в SMS). </a:t>
            </a:r>
          </a:p>
          <a:p>
            <a:r>
              <a:rPr lang="ru-RU" sz="1200" dirty="0" smtClean="0">
                <a:effectLst/>
                <a:latin typeface="+mn-lt"/>
                <a:ea typeface="+mn-ea"/>
                <a:cs typeface="+mn-cs"/>
                <a:sym typeface="American Typewriter"/>
              </a:rPr>
              <a:t>• Связаться лично с пользователем, от имени которого прислано SMS, чтобы проверить информацию. Например, позвонить ему.</a:t>
            </a:r>
          </a:p>
          <a:p>
            <a:r>
              <a:rPr lang="ru-RU" sz="1200" dirty="0" smtClean="0">
                <a:effectLst/>
                <a:latin typeface="+mn-lt"/>
                <a:ea typeface="+mn-ea"/>
                <a:cs typeface="+mn-cs"/>
                <a:sym typeface="American Typewriter"/>
              </a:rPr>
              <a:t>6. Бесплатное скачивание файлов с подпиской. Чтобы скачать бесплатный файл или посмотреть видео в хорошем качестве без рекламы, сайты предлагают ввести мобильный номер. Если сделать это, включится подписка и с указанного номера могут начать списываться деньги. Рекомендации: </a:t>
            </a:r>
          </a:p>
          <a:p>
            <a:r>
              <a:rPr lang="ru-RU" sz="1200" dirty="0" smtClean="0">
                <a:effectLst/>
                <a:latin typeface="+mn-lt"/>
                <a:ea typeface="+mn-ea"/>
                <a:cs typeface="+mn-cs"/>
                <a:sym typeface="American Typewriter"/>
              </a:rPr>
              <a:t>• Не указывать свой мобильный номер на незнакомых сайтах. </a:t>
            </a:r>
          </a:p>
          <a:p>
            <a:r>
              <a:rPr lang="ru-RU" sz="1200" dirty="0" smtClean="0">
                <a:effectLst/>
                <a:latin typeface="+mn-lt"/>
                <a:ea typeface="+mn-ea"/>
                <a:cs typeface="+mn-cs"/>
                <a:sym typeface="American Typewriter"/>
              </a:rPr>
              <a:t>• Если подписка уже оформлена, позвонить в службу поддержки оператора и попросить отключить её.</a:t>
            </a:r>
          </a:p>
        </p:txBody>
      </p:sp>
    </p:spTree>
    <p:extLst>
      <p:ext uri="{BB962C8B-B14F-4D97-AF65-F5344CB8AC3E}">
        <p14:creationId xmlns:p14="http://schemas.microsoft.com/office/powerpoint/2010/main" val="34218913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О</a:t>
            </a:r>
            <a:r>
              <a:rPr lang="ru-RU" dirty="0" smtClean="0"/>
              <a:t>тношение родителей к безопасности ребенка имеет очень полярную структуру. От абсолютного попустительства до практически </a:t>
            </a:r>
            <a:r>
              <a:rPr lang="ru-RU" dirty="0" err="1" smtClean="0"/>
              <a:t>параноидальных</a:t>
            </a:r>
            <a:r>
              <a:rPr lang="ru-RU" dirty="0" smtClean="0"/>
              <a:t> вещей. Яркий пример - </a:t>
            </a:r>
            <a:r>
              <a:rPr lang="ru-RU" dirty="0" err="1" smtClean="0"/>
              <a:t>трекер</a:t>
            </a:r>
            <a:r>
              <a:rPr lang="ru-RU" dirty="0" smtClean="0"/>
              <a:t>. Мнение родителей на их счет расходятся от того, что надо чуть ли не с рождения надевать на ребенка до того, что электроника - зло и излучение. Мы предлагаем взрослым осознанно относиться к контролю своего собственного периметра информационной безопасности. </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Ваши дети растут, а, следовательно, меняются их интересы. </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Возраст от 7 до 8 лет – для детей этого возраста абсолютно естественно желание выяснить, что они могут себе позволить делать без разрешения родителей. В результате, находясь в Интернет ребенок будет пытаться посетить те или иные сайты, разрешение на посещение которых он не получил бы от родителей. Поэтому в данном возрасте особенно полезны будут программы «Родительский контроль».</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По поводу использования электронной почты хотелось бы заметить, что в данном возрасте рекомендуется не разрешать иметь свой собственный электронный почтовый ящик, а пользоваться семейным, чтобы родители могли контролировать переписку.</a:t>
            </a:r>
            <a:endParaRPr lang="ru-RU" dirty="0" smtClean="0"/>
          </a:p>
        </p:txBody>
      </p:sp>
    </p:spTree>
    <p:extLst>
      <p:ext uri="{BB962C8B-B14F-4D97-AF65-F5344CB8AC3E}">
        <p14:creationId xmlns:p14="http://schemas.microsoft.com/office/powerpoint/2010/main" val="5208880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9-12 лет – в данном возрасте дети, как правило, уже наслышаны о том, какая информация существует в Интернет. Совершенно нормально, что они хотят это увидеть, прочесть, услышать. При этом нужно помнить, что доступ к нежелательным материалам можно легко заблокировать при помощи средств Родительского контроля. </a:t>
            </a:r>
          </a:p>
          <a:p>
            <a:r>
              <a:rPr lang="ru-RU" dirty="0" smtClean="0"/>
              <a:t>Не только знание правил поможет защитить ребенка от опасного контента и нежелательного общения в Интернете. Современные интернет-технологии и программное обеспечение позволяют значительно снизить риски в Сети.</a:t>
            </a:r>
          </a:p>
          <a:p>
            <a:r>
              <a:rPr lang="ru-RU" dirty="0" smtClean="0"/>
              <a:t>Например, вы можете настроить на компьютере или мобильном устройстве параметры безопасного поиска. В поисковой системе </a:t>
            </a:r>
            <a:r>
              <a:rPr lang="ru-RU" dirty="0" err="1" smtClean="0"/>
              <a:t>Google</a:t>
            </a:r>
            <a:r>
              <a:rPr lang="ru-RU" dirty="0" smtClean="0"/>
              <a:t> эта функция позволяет исключать из результатов поиска сайты с откровенными изображениями, непристойным текстом и сценами насилия. В специальном безопасном режиме на YouTube не отображаются материалы для взрослых, равно как и любые видео с ограничением по возрасту (в том числе, и в случаях, когда такие ограничения  накладываются не только автором видео, но и любым другим пользователем YouTube). Настройки безопасности можно включить и для мобильных приложений на </a:t>
            </a:r>
            <a:r>
              <a:rPr lang="ru-RU" dirty="0" err="1" smtClean="0"/>
              <a:t>Android</a:t>
            </a:r>
            <a:r>
              <a:rPr lang="ru-RU" dirty="0" smtClean="0"/>
              <a:t> </a:t>
            </a:r>
            <a:r>
              <a:rPr lang="ru-RU" dirty="0" err="1" smtClean="0"/>
              <a:t>Маркете</a:t>
            </a:r>
            <a:r>
              <a:rPr lang="ru-RU" dirty="0" smtClean="0"/>
              <a:t>. При этом все настройки необходимо защитить родительским паролем, чтобы ребенок не смог изменить параметры безопасности</a:t>
            </a:r>
          </a:p>
          <a:p>
            <a:r>
              <a:rPr lang="ru-RU" dirty="0" smtClean="0"/>
              <a:t>Встроенные и встраиваемые программы родительского контроля позволяют в режиме онлайн:</a:t>
            </a:r>
          </a:p>
          <a:p>
            <a:r>
              <a:rPr lang="ru-RU" sz="1200" dirty="0" smtClean="0">
                <a:solidFill>
                  <a:srgbClr val="CBE3F1"/>
                </a:solidFill>
                <a:latin typeface="Arial" panose="020B0604020202020204" pitchFamily="34" charset="0"/>
                <a:ea typeface="+mn-ea"/>
                <a:cs typeface="Arial" panose="020B0604020202020204" pitchFamily="34" charset="0"/>
              </a:rPr>
              <a:t>• </a:t>
            </a:r>
            <a:r>
              <a:rPr lang="ru-RU" dirty="0" smtClean="0"/>
              <a:t>отслеживать его местоположение, перемещение, </a:t>
            </a:r>
          </a:p>
          <a:p>
            <a:r>
              <a:rPr lang="ru-RU" sz="1200" dirty="0" smtClean="0">
                <a:solidFill>
                  <a:srgbClr val="CBE3F1"/>
                </a:solidFill>
                <a:latin typeface="Arial" panose="020B0604020202020204" pitchFamily="34" charset="0"/>
                <a:ea typeface="+mn-ea"/>
                <a:cs typeface="Arial" panose="020B0604020202020204" pitchFamily="34" charset="0"/>
              </a:rPr>
              <a:t>• </a:t>
            </a:r>
            <a:r>
              <a:rPr lang="ru-RU" dirty="0" smtClean="0"/>
              <a:t>быть в курсе скачиваемых ребенком приложений;</a:t>
            </a:r>
          </a:p>
          <a:p>
            <a:r>
              <a:rPr lang="ru-RU" sz="1200" dirty="0" smtClean="0">
                <a:solidFill>
                  <a:srgbClr val="CBE3F1"/>
                </a:solidFill>
                <a:latin typeface="Arial" panose="020B0604020202020204" pitchFamily="34" charset="0"/>
                <a:ea typeface="+mn-ea"/>
                <a:cs typeface="Arial" panose="020B0604020202020204" pitchFamily="34" charset="0"/>
              </a:rPr>
              <a:t>• </a:t>
            </a:r>
            <a:r>
              <a:rPr lang="ru-RU" dirty="0" smtClean="0"/>
              <a:t>блокировать устройство в случае кражи/потери,</a:t>
            </a:r>
            <a:r>
              <a:rPr lang="ru-RU" baseline="0" dirty="0" smtClean="0"/>
              <a:t> а также устанавливать время и режим пользования гаджетом.</a:t>
            </a:r>
          </a:p>
        </p:txBody>
      </p:sp>
    </p:spTree>
    <p:extLst>
      <p:ext uri="{BB962C8B-B14F-4D97-AF65-F5344CB8AC3E}">
        <p14:creationId xmlns:p14="http://schemas.microsoft.com/office/powerpoint/2010/main" val="219454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13-17 лет – в данном возрасте родителям часто уже весьма сложно контролировать своих детей, так как об Интернет они уже знают значительно больше своих родителей. Тем не менее, особенно важно строго соблюдать правила Интернет безопасности – соглашение между родителями и детьми. Кроме того, необходимо как можно чаще просматривать отчеты о деятельности детей в Интернет. Следует обратить внимание на необходимость содержания родительских паролей (паролей администраторов) в строгом секрете и обратить внимание на строгость этих паролей. Подростки активно используют поисковые машины, пользуются электронной почтой, службами мгновенного обмена сообщениями, скачивают музыку и фильмы. Мальчикам в этом возрасте больше по нраву сметать все ограничения, они жаждут грубого юмора, азартных игр, картинок «для взрослых». Девочки предпочитают общаться в чатах, при этом они гораздо более чувствительны к сексуальным домогательствам в Интернет. </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solidFill>
                  <a:srgbClr val="CBE3F1"/>
                </a:solidFill>
                <a:latin typeface="Arial" panose="020B0604020202020204" pitchFamily="34" charset="0"/>
                <a:ea typeface="+mn-ea"/>
                <a:cs typeface="Arial" panose="020B0604020202020204" pitchFamily="34" charset="0"/>
              </a:rPr>
              <a:t>Советы по безопасности:</a:t>
            </a:r>
            <a:br>
              <a:rPr lang="ru-RU" sz="1200" dirty="0" smtClean="0">
                <a:solidFill>
                  <a:srgbClr val="CBE3F1"/>
                </a:solidFill>
                <a:latin typeface="Arial" panose="020B0604020202020204" pitchFamily="34" charset="0"/>
                <a:ea typeface="+mn-ea"/>
                <a:cs typeface="Arial" panose="020B0604020202020204" pitchFamily="34" charset="0"/>
              </a:rPr>
            </a:br>
            <a:r>
              <a:rPr lang="ru-RU" sz="1200" dirty="0" smtClean="0">
                <a:solidFill>
                  <a:srgbClr val="CBE3F1"/>
                </a:solidFill>
                <a:latin typeface="Arial" panose="020B0604020202020204" pitchFamily="34" charset="0"/>
                <a:ea typeface="+mn-ea"/>
                <a:cs typeface="Arial" panose="020B0604020202020204" pitchFamily="34" charset="0"/>
              </a:rPr>
              <a:t>• не делайте «табу» из вопросов половой жизни, так как в Интернет дети могут легко наткнуться на сайты «для взрослых»; </a:t>
            </a:r>
            <a:br>
              <a:rPr lang="ru-RU" sz="1200" dirty="0" smtClean="0">
                <a:solidFill>
                  <a:srgbClr val="CBE3F1"/>
                </a:solidFill>
                <a:latin typeface="Arial" panose="020B0604020202020204" pitchFamily="34" charset="0"/>
                <a:ea typeface="+mn-ea"/>
                <a:cs typeface="Arial" panose="020B0604020202020204" pitchFamily="34" charset="0"/>
              </a:rPr>
            </a:br>
            <a:r>
              <a:rPr lang="ru-RU" sz="1200" dirty="0" smtClean="0">
                <a:solidFill>
                  <a:srgbClr val="CBE3F1"/>
                </a:solidFill>
                <a:latin typeface="Arial" panose="020B0604020202020204" pitchFamily="34" charset="0"/>
                <a:ea typeface="+mn-ea"/>
                <a:cs typeface="Arial" panose="020B0604020202020204" pitchFamily="34" charset="0"/>
              </a:rPr>
              <a:t>• приучите детей не загружать программы без вашего разрешения. Объясните им, что они могут случайно загрузить вирусы или другое нежелательное программное обеспечение;  </a:t>
            </a:r>
            <a:br>
              <a:rPr lang="ru-RU" sz="1200" dirty="0" smtClean="0">
                <a:solidFill>
                  <a:srgbClr val="CBE3F1"/>
                </a:solidFill>
                <a:latin typeface="Arial" panose="020B0604020202020204" pitchFamily="34" charset="0"/>
                <a:ea typeface="+mn-ea"/>
                <a:cs typeface="Arial" panose="020B0604020202020204" pitchFamily="34" charset="0"/>
              </a:rPr>
            </a:br>
            <a:r>
              <a:rPr lang="ru-RU" sz="1200" dirty="0" smtClean="0">
                <a:solidFill>
                  <a:srgbClr val="CBE3F1"/>
                </a:solidFill>
                <a:latin typeface="Arial" panose="020B0604020202020204" pitchFamily="34" charset="0"/>
                <a:ea typeface="+mn-ea"/>
                <a:cs typeface="Arial" panose="020B0604020202020204" pitchFamily="34" charset="0"/>
              </a:rPr>
              <a:t>• обсудите с подростками проблемы сетевых азартных игр и их возможный риск. Напомните, что по закону дети не могут играть в эти игры. </a:t>
            </a:r>
            <a:br>
              <a:rPr lang="ru-RU" sz="1200" dirty="0" smtClean="0">
                <a:solidFill>
                  <a:srgbClr val="CBE3F1"/>
                </a:solidFill>
                <a:latin typeface="Arial" panose="020B0604020202020204" pitchFamily="34" charset="0"/>
                <a:ea typeface="+mn-ea"/>
                <a:cs typeface="Arial" panose="020B0604020202020204" pitchFamily="34" charset="0"/>
              </a:rPr>
            </a:br>
            <a:endParaRPr lang="ru-RU" sz="1200" dirty="0" smtClean="0">
              <a:effectLst/>
              <a:latin typeface="+mn-lt"/>
              <a:ea typeface="+mn-ea"/>
              <a:cs typeface="+mn-cs"/>
              <a:sym typeface="American Typewriter"/>
            </a:endParaRPr>
          </a:p>
          <a:p>
            <a:endParaRPr lang="ru-RU" dirty="0"/>
          </a:p>
        </p:txBody>
      </p:sp>
    </p:spTree>
    <p:extLst>
      <p:ext uri="{BB962C8B-B14F-4D97-AF65-F5344CB8AC3E}">
        <p14:creationId xmlns:p14="http://schemas.microsoft.com/office/powerpoint/2010/main" val="5148577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Полезный Интернет</a:t>
            </a:r>
          </a:p>
          <a:p>
            <a:r>
              <a:rPr lang="ru-RU" dirty="0" smtClean="0"/>
              <a:t>Не зацикливайтесь на негативной стороне Сети, познакомьте детей и с положительными</a:t>
            </a:r>
            <a:r>
              <a:rPr lang="ru-RU" baseline="0" dirty="0" smtClean="0"/>
              <a:t>, полезными сайтами. </a:t>
            </a:r>
            <a:r>
              <a:rPr lang="ru-RU" dirty="0" smtClean="0"/>
              <a:t>Интернет – это такой же технический инструмент со своими инструкциями, как и многие другие современные цифровые устройства, которые помогают делать нашу повседневную жизнь намного интереснее. Современные технологии позволяют не только создавать многомиллионные сообщества в Сети, но и переносить в виртуальное пространство учебные классы, библиотеки и даже музеи.</a:t>
            </a:r>
            <a:endParaRPr lang="ru-RU" dirty="0"/>
          </a:p>
        </p:txBody>
      </p:sp>
    </p:spTree>
    <p:extLst>
      <p:ext uri="{BB962C8B-B14F-4D97-AF65-F5344CB8AC3E}">
        <p14:creationId xmlns:p14="http://schemas.microsoft.com/office/powerpoint/2010/main" val="36334179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Помимо того, что изложено на слайде хотелось бы заострить Ваше внимание на следующих моментах. </a:t>
            </a:r>
          </a:p>
          <a:p>
            <a:r>
              <a:rPr lang="ru-RU" dirty="0" smtClean="0"/>
              <a:t>- Мы живем в эпоху цифровых технологий. И интернет - это неотъемлемая часть современного общества и коммуникаций.</a:t>
            </a:r>
          </a:p>
          <a:p>
            <a:pPr marL="171450" indent="-171450">
              <a:buFontTx/>
              <a:buChar char="-"/>
            </a:pPr>
            <a:r>
              <a:rPr lang="ru-RU" dirty="0" smtClean="0"/>
              <a:t>Именно мы с Вами как участники образовательного процесса должны выработать эти самые «Правила </a:t>
            </a:r>
            <a:r>
              <a:rPr lang="ru-RU" dirty="0" err="1" smtClean="0"/>
              <a:t>кибергигиены</a:t>
            </a:r>
            <a:r>
              <a:rPr lang="ru-RU" dirty="0" smtClean="0"/>
              <a:t>»,</a:t>
            </a:r>
            <a:r>
              <a:rPr lang="ru-RU" baseline="0" dirty="0" smtClean="0"/>
              <a:t> </a:t>
            </a:r>
            <a:r>
              <a:rPr lang="ru-RU" dirty="0" smtClean="0"/>
              <a:t>в первую очередь, для себя</a:t>
            </a:r>
            <a:r>
              <a:rPr lang="ru-RU" baseline="0" dirty="0" smtClean="0"/>
              <a:t> – чтобы они не казались пустой декларацией, и во-вторых, для детей.</a:t>
            </a:r>
          </a:p>
          <a:p>
            <a:r>
              <a:rPr lang="ru-RU" sz="1200" dirty="0" smtClean="0">
                <a:effectLst/>
                <a:latin typeface="+mn-lt"/>
                <a:ea typeface="+mn-ea"/>
                <a:cs typeface="+mn-cs"/>
                <a:sym typeface="American Typewriter"/>
              </a:rPr>
              <a:t>Умение жить в </a:t>
            </a:r>
            <a:r>
              <a:rPr lang="ru-RU" sz="1200" dirty="0" err="1" smtClean="0">
                <a:effectLst/>
                <a:latin typeface="+mn-lt"/>
                <a:ea typeface="+mn-ea"/>
                <a:cs typeface="+mn-cs"/>
                <a:sym typeface="American Typewriter"/>
              </a:rPr>
              <a:t>медиамире</a:t>
            </a:r>
            <a:r>
              <a:rPr lang="ru-RU" sz="1200" dirty="0" smtClean="0">
                <a:effectLst/>
                <a:latin typeface="+mn-lt"/>
                <a:ea typeface="+mn-ea"/>
                <a:cs typeface="+mn-cs"/>
                <a:sym typeface="American Typewriter"/>
              </a:rPr>
              <a:t>, гармонично и эффективно использовать девайсы и гаджеты, видеть мир вокруг и видеть мир внутри называется digital–экология. Освоение ее принципов является обязательно задачей каждого современного человека. Нужно беречь голос внутри себя, его легко заглушить мелодиями звонков и сообщений, но заглушив, трудно включить снова. Научитесь жить в медиа, научитесь использовать их по делу. Никогда жизнь в </a:t>
            </a:r>
            <a:r>
              <a:rPr lang="ru-RU" sz="1200" dirty="0" err="1" smtClean="0">
                <a:effectLst/>
                <a:latin typeface="+mn-lt"/>
                <a:ea typeface="+mn-ea"/>
                <a:cs typeface="+mn-cs"/>
                <a:sym typeface="American Typewriter"/>
              </a:rPr>
              <a:t>медиасреде</a:t>
            </a:r>
            <a:r>
              <a:rPr lang="ru-RU" sz="1200" dirty="0" smtClean="0">
                <a:effectLst/>
                <a:latin typeface="+mn-lt"/>
                <a:ea typeface="+mn-ea"/>
                <a:cs typeface="+mn-cs"/>
                <a:sym typeface="American Typewriter"/>
              </a:rPr>
              <a:t> не станет интереснее жизни вокруг и внутри Вас.</a:t>
            </a:r>
          </a:p>
          <a:p>
            <a:endParaRPr lang="ru-RU" sz="1200" dirty="0" smtClean="0">
              <a:effectLst/>
              <a:latin typeface="+mn-lt"/>
              <a:ea typeface="+mn-ea"/>
              <a:cs typeface="+mn-cs"/>
              <a:sym typeface="American Typewriter"/>
            </a:endParaRPr>
          </a:p>
          <a:p>
            <a:pPr marL="171450" indent="-171450">
              <a:buFontTx/>
              <a:buChar char="-"/>
            </a:pPr>
            <a:endParaRPr lang="ru-RU" dirty="0"/>
          </a:p>
        </p:txBody>
      </p:sp>
    </p:spTree>
    <p:extLst>
      <p:ext uri="{BB962C8B-B14F-4D97-AF65-F5344CB8AC3E}">
        <p14:creationId xmlns:p14="http://schemas.microsoft.com/office/powerpoint/2010/main" val="23404298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Например, на сайте «Дети онлайн» www.detionline.com открыта линия телефонного и онлайн–консультирования, которая оказывает психологическую и информационную поддержку детям и подросткам, столкнувшимся с различными проблемами в Интернете. На линии помощи «Дети Онлайн», созданной в 2009 г., работают психологи Фонда Развития Интернет и выпускники факультета психологии МГУ имени М.В. Ломоносова, которые оказывают психологическую и информационную помощь по проблемам безопасного использования Интернета. Служба Линия помощи «Дети Онлайн» включена в базу единого федерального номера телефона доверия для детей, подростков и их родителей. Обратиться на Линию помощи можно по телефону 8–800–25–000–15, бесплатно позвонив из любой точки страны, либо по электронной почте: helpline@detionline.com. </a:t>
            </a:r>
          </a:p>
          <a:p>
            <a:endParaRPr lang="ru-RU" dirty="0"/>
          </a:p>
        </p:txBody>
      </p:sp>
    </p:spTree>
    <p:extLst>
      <p:ext uri="{BB962C8B-B14F-4D97-AF65-F5344CB8AC3E}">
        <p14:creationId xmlns:p14="http://schemas.microsoft.com/office/powerpoint/2010/main" val="5345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Человеку, как и любому живому существу свойственно взаимодействовать с сородичами. А учитывая, что человек есть существо разумное, то нам свойственно изобретать новые способы коммуникации и стремиться к коммуникации на расстоянии. Древние шумеры изобрели клинопись, чтобы обмениваться информацией о торговых операциях. Индейцы майя использовали дым от костров, чтобы передавать сигналы на расстоянии. Посыльные, почтовые голуби, гонцы, -все это в конечном итоге породило привычные нам способы связи. И конечно, во все времена использовали различные способы защиты информации от компрометации (шифры, коды, печати.)</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Сегодня формирование личности детей, их установок, мотивов, ценностных ориентиров и поведенческих навыков происходит на стыке виртуального мира и реальности. Подростки «живут» в мире интернета и цифровых технологий, оформляя страницы и общаясь в блогах, социальных сетях, обмениваясь информацией через сервисы мгновенных сообщений, участвуя в сетевых играх и сообществах игроков. Риски, с которыми дети могут столкнуться в интернете, имеют свою специфику, однако они не менее значимы, чем опасности реального мира, прежде всего потому, что у детей нет четкого разделения между жизнью, отношениями и связями в </a:t>
            </a:r>
            <a:r>
              <a:rPr lang="ru-RU" sz="1200" dirty="0" err="1" smtClean="0">
                <a:effectLst/>
                <a:latin typeface="+mn-lt"/>
                <a:ea typeface="+mn-ea"/>
                <a:cs typeface="+mn-cs"/>
                <a:sym typeface="American Typewriter"/>
              </a:rPr>
              <a:t>онлайне</a:t>
            </a:r>
            <a:r>
              <a:rPr lang="ru-RU" sz="1200" dirty="0" smtClean="0">
                <a:effectLst/>
                <a:latin typeface="+mn-lt"/>
                <a:ea typeface="+mn-ea"/>
                <a:cs typeface="+mn-cs"/>
                <a:sym typeface="American Typewriter"/>
              </a:rPr>
              <a:t> и </a:t>
            </a:r>
            <a:r>
              <a:rPr lang="ru-RU" sz="1200" dirty="0" err="1" smtClean="0">
                <a:effectLst/>
                <a:latin typeface="+mn-lt"/>
                <a:ea typeface="+mn-ea"/>
                <a:cs typeface="+mn-cs"/>
                <a:sym typeface="American Typewriter"/>
              </a:rPr>
              <a:t>офлайне</a:t>
            </a:r>
            <a:r>
              <a:rPr lang="ru-RU" sz="1200" dirty="0" smtClean="0">
                <a:effectLst/>
                <a:latin typeface="+mn-lt"/>
                <a:ea typeface="+mn-ea"/>
                <a:cs typeface="+mn-cs"/>
                <a:sym typeface="American Typewriter"/>
              </a:rPr>
              <a:t>. Знания об Интернет угрозах, умения предотвратить их, защититься от них способствуют социализации детей.</a:t>
            </a:r>
          </a:p>
        </p:txBody>
      </p:sp>
    </p:spTree>
    <p:extLst>
      <p:ext uri="{BB962C8B-B14F-4D97-AF65-F5344CB8AC3E}">
        <p14:creationId xmlns:p14="http://schemas.microsoft.com/office/powerpoint/2010/main" val="3131827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Из послания губернатора Самарской</a:t>
            </a:r>
            <a:r>
              <a:rPr lang="ru-RU" baseline="0" dirty="0" smtClean="0"/>
              <a:t> области Дмитрия Азарова к депутатам Самарской губернской думы и жителям региона:</a:t>
            </a:r>
          </a:p>
          <a:p>
            <a:r>
              <a:rPr lang="ru-RU" dirty="0" smtClean="0"/>
              <a:t>По данным федерального мониторинга сетевых сообществ, около 20 тысяч подростков из Самарской области сегодня находятся в группе риска. Нам нужно, чтобы школьные психологи, классные руководители и, конечно, родители были в курсе, с кем общаются их</a:t>
            </a:r>
            <a:r>
              <a:rPr lang="ru-RU" baseline="0" dirty="0" smtClean="0"/>
              <a:t> дети в Сети. Нужны учебные программы «цифровой гигиены» как для детей, так и для родителей, чтобы не стать жертвой мошенников.</a:t>
            </a:r>
            <a:endParaRPr lang="ru-RU" dirty="0"/>
          </a:p>
        </p:txBody>
      </p:sp>
    </p:spTree>
    <p:extLst>
      <p:ext uri="{BB962C8B-B14F-4D97-AF65-F5344CB8AC3E}">
        <p14:creationId xmlns:p14="http://schemas.microsoft.com/office/powerpoint/2010/main" val="34159032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Ребенок абсолютно беззащитен перед потоком информации, сваливающейся на него из сети. Наша задача выработать у</a:t>
            </a:r>
            <a:r>
              <a:rPr lang="ru-RU" baseline="0" dirty="0" smtClean="0"/>
              <a:t> него</a:t>
            </a:r>
            <a:r>
              <a:rPr lang="ru-RU" dirty="0" smtClean="0"/>
              <a:t> критическое отношение к информации, получаемой из разных источников. Комплексное решение поставленной задачи со стороны семьи и школы позволит значительно сократить риски причинения различного рода ущерба ребенку со стороны сети Интернет.</a:t>
            </a:r>
          </a:p>
          <a:p>
            <a:r>
              <a:rPr lang="ru-RU" sz="1200" dirty="0" smtClean="0">
                <a:effectLst/>
                <a:latin typeface="+mn-lt"/>
                <a:ea typeface="+mn-ea"/>
                <a:cs typeface="+mn-cs"/>
                <a:sym typeface="American Typewriter"/>
              </a:rPr>
              <a:t>Если в школах контроль за медиа-безопасностью при работе с интернетом ведется, и это, с недавнего времени, одна из первоочередных задач, то дома зачастую какой-либо контроль со стороны родителей отсутствует.</a:t>
            </a:r>
            <a:endParaRPr lang="ru-RU" dirty="0" smtClean="0"/>
          </a:p>
          <a:p>
            <a:r>
              <a:rPr lang="ru-RU" dirty="0" smtClean="0"/>
              <a:t>(Для решения этой задачи была</a:t>
            </a:r>
            <a:r>
              <a:rPr lang="ru-RU" baseline="0" dirty="0" smtClean="0"/>
              <a:t> р</a:t>
            </a:r>
            <a:r>
              <a:rPr lang="ru-RU" dirty="0" smtClean="0"/>
              <a:t>азработана Концепция информационной безопасности детей.</a:t>
            </a:r>
            <a:r>
              <a:rPr lang="ru-RU" baseline="0" dirty="0" smtClean="0"/>
              <a:t> </a:t>
            </a:r>
            <a:r>
              <a:rPr lang="ru-RU" dirty="0" smtClean="0"/>
              <a:t>В документе содержится 20 глав, где описан весь ассортимент информационной продукции, с которой сталкивается ребенок, указаны меры по защите детей от вредоносного контента. Кроме того, в Концепции проанализирован широкий круг психологических, культурологических и юридических вопросов, связанных с влиянием современных </a:t>
            </a:r>
            <a:r>
              <a:rPr lang="ru-RU" dirty="0" err="1" smtClean="0"/>
              <a:t>медиаисточников</a:t>
            </a:r>
            <a:r>
              <a:rPr lang="ru-RU" dirty="0" smtClean="0"/>
              <a:t> на формирование личности детей и подростков. Документ также содержит комплекс методик и практических рекомендаций по применению норм Федерального закона от 29 декабря 2010 г. № 436-ФЗ «О защите детей от информации, причиняющей вред их здоровью и развитию», ряд предложений по изменению и дополнению нормативно-правовых актов в данной сфере. )</a:t>
            </a:r>
            <a:endParaRPr lang="ru-RU" dirty="0"/>
          </a:p>
        </p:txBody>
      </p:sp>
    </p:spTree>
    <p:extLst>
      <p:ext uri="{BB962C8B-B14F-4D97-AF65-F5344CB8AC3E}">
        <p14:creationId xmlns:p14="http://schemas.microsoft.com/office/powerpoint/2010/main" val="2444032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smtClean="0"/>
              <a:t>Для того чтобы помочь ребенку справиться с Интернет-рисками родителям необходимо, в первую очередь, понять, что единственно возможным вариантом помощи является участие родителей в жизни ребенка, включая и виртуальную реальность, «онлайн мир» ребенка. </a:t>
            </a:r>
          </a:p>
          <a:p>
            <a:pPr marL="0" marR="0" lvl="0" indent="0" defTabSz="914400" eaLnBrk="1" fontAlgn="auto" latinLnBrk="0" hangingPunct="1">
              <a:lnSpc>
                <a:spcPct val="100000"/>
              </a:lnSpc>
              <a:spcBef>
                <a:spcPts val="0"/>
              </a:spcBef>
              <a:spcAft>
                <a:spcPts val="0"/>
              </a:spcAft>
              <a:buClrTx/>
              <a:buSzTx/>
              <a:buFontTx/>
              <a:buNone/>
              <a:tabLst/>
              <a:defRPr/>
            </a:pPr>
            <a:r>
              <a:rPr lang="ru-RU" dirty="0" smtClean="0">
                <a:solidFill>
                  <a:srgbClr val="FF0000"/>
                </a:solidFill>
              </a:rPr>
              <a:t>Ровно точно также как для защиты дома мы ставим забор, так и для защиты разного рода объектов IT используется различные способы обеспечения безопасности.</a:t>
            </a:r>
          </a:p>
          <a:p>
            <a:r>
              <a:rPr lang="ru-RU" dirty="0" smtClean="0"/>
              <a:t>Предлагаем вам использовать понятие Периметр безопасности.</a:t>
            </a:r>
          </a:p>
          <a:p>
            <a:r>
              <a:rPr lang="ru-RU" b="1" dirty="0" smtClean="0"/>
              <a:t>Хотелось бы заострить внимание аудитории на том, что в современном мире важно выделять не</a:t>
            </a:r>
            <a:r>
              <a:rPr lang="ru-RU" b="1" baseline="0" dirty="0" smtClean="0"/>
              <a:t> только программный, но и</a:t>
            </a:r>
            <a:r>
              <a:rPr lang="ru-RU" b="1" dirty="0" smtClean="0"/>
              <a:t> ЛИЧНЫЙ ПЕРИМЕТР БЕЗОПАСНОСТИ. Ваши личные границы в сети. И хочется подчеркнуть, что главным способом обеспечения безопасности является введение и соблюдение правил!</a:t>
            </a:r>
          </a:p>
          <a:p>
            <a:pPr marL="0" marR="0" lvl="0" indent="0" defTabSz="914400" eaLnBrk="1" fontAlgn="auto" latinLnBrk="0" hangingPunct="1">
              <a:lnSpc>
                <a:spcPct val="100000"/>
              </a:lnSpc>
              <a:spcBef>
                <a:spcPts val="0"/>
              </a:spcBef>
              <a:spcAft>
                <a:spcPts val="0"/>
              </a:spcAft>
              <a:buClrTx/>
              <a:buSzTx/>
              <a:buFontTx/>
              <a:buNone/>
              <a:tabLst/>
              <a:defRPr/>
            </a:pPr>
            <a:r>
              <a:rPr lang="ru-RU" dirty="0" smtClean="0"/>
              <a:t>Правила безопасности в реальной жизни действуют и в виртуальной жизни,</a:t>
            </a:r>
            <a:r>
              <a:rPr lang="ru-RU" baseline="0" dirty="0" smtClean="0"/>
              <a:t> п</a:t>
            </a:r>
            <a:r>
              <a:rPr lang="ru-RU" dirty="0" smtClean="0"/>
              <a:t>оэтому необходимо проводить систематическое обучение детей:</a:t>
            </a:r>
          </a:p>
          <a:p>
            <a:r>
              <a:rPr lang="ru-RU" sz="1200" dirty="0" smtClean="0">
                <a:effectLst/>
                <a:latin typeface="+mn-lt"/>
                <a:ea typeface="+mn-ea"/>
                <a:cs typeface="+mn-cs"/>
                <a:sym typeface="American Typewriter"/>
              </a:rPr>
              <a:t>• </a:t>
            </a:r>
            <a:r>
              <a:rPr lang="ru-RU" dirty="0" smtClean="0"/>
              <a:t>информирование ребенка о видах и причинах Интернет-угроз, рисках, влекущих за собой травматизм, увечья и смерть, а так же об условиях и способах избегания Интернет угроз;</a:t>
            </a:r>
          </a:p>
          <a:p>
            <a:pPr marL="0" marR="0" lvl="0" indent="0" defTabSz="914400" eaLnBrk="1" fontAlgn="auto" latinLnBrk="0" hangingPunct="1">
              <a:lnSpc>
                <a:spcPct val="100000"/>
              </a:lnSpc>
              <a:spcBef>
                <a:spcPts val="0"/>
              </a:spcBef>
              <a:spcAft>
                <a:spcPts val="0"/>
              </a:spcAft>
              <a:buClrTx/>
              <a:buSzTx/>
              <a:buFontTx/>
              <a:buNone/>
              <a:tabLst/>
              <a:defRPr/>
            </a:pPr>
            <a:r>
              <a:rPr lang="ru-RU" sz="1200" dirty="0" smtClean="0">
                <a:effectLst/>
                <a:latin typeface="+mn-lt"/>
                <a:ea typeface="+mn-ea"/>
                <a:cs typeface="+mn-cs"/>
                <a:sym typeface="American Typewriter"/>
              </a:rPr>
              <a:t>• </a:t>
            </a:r>
            <a:r>
              <a:rPr lang="ru-RU" dirty="0" smtClean="0"/>
              <a:t>регулярное инструктирование ребенка о правилах и мерах безопасного нахождения</a:t>
            </a:r>
            <a:r>
              <a:rPr lang="ru-RU" baseline="0" dirty="0" smtClean="0"/>
              <a:t> в сети Интернет </a:t>
            </a:r>
            <a:r>
              <a:rPr lang="ru-RU" dirty="0" smtClean="0"/>
              <a:t>(особенно подростка), противостоянию подстрекательству к опасному поведению со стороны ровесников или старших товарищей, формирование ответственности за здоровье и жизнь окружающих людей, особенно младших товарищей, которые могут стать жертвой нелепых и опасных рекомендаций подростков,  подстрекающих к опасным играм и занятиям.</a:t>
            </a:r>
          </a:p>
          <a:p>
            <a:endParaRPr lang="ru-RU" dirty="0" smtClean="0"/>
          </a:p>
        </p:txBody>
      </p:sp>
    </p:spTree>
    <p:extLst>
      <p:ext uri="{BB962C8B-B14F-4D97-AF65-F5344CB8AC3E}">
        <p14:creationId xmlns:p14="http://schemas.microsoft.com/office/powerpoint/2010/main" val="2530063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effectLst/>
                <a:latin typeface="+mn-lt"/>
                <a:ea typeface="+mn-ea"/>
                <a:cs typeface="+mn-cs"/>
                <a:sym typeface="American Typewriter"/>
              </a:rPr>
              <a:t>Что должны предпринять родители, чтобы посещение Интернета для детей стало менее опасным?</a:t>
            </a:r>
            <a:r>
              <a:rPr lang="ru-RU" sz="1200" dirty="0" smtClean="0">
                <a:effectLst/>
                <a:latin typeface="+mn-lt"/>
                <a:ea typeface="+mn-ea"/>
                <a:cs typeface="+mn-cs"/>
                <a:sym typeface="American Typewriter"/>
              </a:rPr>
              <a:t> </a:t>
            </a:r>
          </a:p>
          <a:p>
            <a:r>
              <a:rPr lang="ru-RU" sz="1200" dirty="0" smtClean="0">
                <a:effectLst/>
                <a:latin typeface="+mn-lt"/>
                <a:ea typeface="+mn-ea"/>
                <a:cs typeface="+mn-cs"/>
                <a:sym typeface="American Typewriter"/>
              </a:rPr>
              <a:t>Необходимо посещать Интернет вместе с детьми, ориентировать детей делиться с вами их успехами и неудачами в деле освоения Интернет, приучить детей спрашивать о том, в чем они не уверены. Родители должны помочь ребенку выбрать регистрационное имя, не содержащее никакой личной информации и объяснить детям, что: </a:t>
            </a:r>
          </a:p>
          <a:p>
            <a:r>
              <a:rPr lang="ru-RU" sz="1200" dirty="0" smtClean="0">
                <a:effectLst/>
                <a:latin typeface="+mn-lt"/>
                <a:ea typeface="+mn-ea"/>
                <a:cs typeface="+mn-cs"/>
                <a:sym typeface="American Typewriter"/>
              </a:rPr>
              <a:t>• если в Интернете их что–либо беспокоит, то следует не скрывать этого, а поделиться с родителями своим беспокойством; </a:t>
            </a:r>
          </a:p>
          <a:p>
            <a:r>
              <a:rPr lang="ru-RU" sz="1200" dirty="0" smtClean="0">
                <a:effectLst/>
                <a:latin typeface="+mn-lt"/>
                <a:ea typeface="+mn-ea"/>
                <a:cs typeface="+mn-cs"/>
                <a:sym typeface="American Typewriter"/>
              </a:rPr>
              <a:t>• при общении в чатах, использовании программ мгновенного обмена сообщениями, онлайн игр и других ситуациях, требующих регистрации, нельзя использовать реальное имя; </a:t>
            </a:r>
          </a:p>
          <a:p>
            <a:r>
              <a:rPr lang="ru-RU" sz="1200" dirty="0" smtClean="0">
                <a:effectLst/>
                <a:latin typeface="+mn-lt"/>
                <a:ea typeface="+mn-ea"/>
                <a:cs typeface="+mn-cs"/>
                <a:sym typeface="American Typewriter"/>
              </a:rPr>
              <a:t>• нельзя выдавать свои личные данные (домашний адрес, номер телефона, номер школы, класс, любимое место прогулки, время возвращения домой, место работы отца или матери); </a:t>
            </a:r>
          </a:p>
          <a:p>
            <a:r>
              <a:rPr lang="ru-RU" sz="1200" dirty="0" smtClean="0">
                <a:effectLst/>
                <a:latin typeface="+mn-lt"/>
                <a:ea typeface="+mn-ea"/>
                <a:cs typeface="+mn-cs"/>
                <a:sym typeface="American Typewriter"/>
              </a:rPr>
              <a:t>• в реальной жизни и в Интернете нет разницы между неправильными и правильными поступками; </a:t>
            </a:r>
          </a:p>
          <a:p>
            <a:r>
              <a:rPr lang="ru-RU" sz="1200" dirty="0" smtClean="0">
                <a:effectLst/>
                <a:latin typeface="+mn-lt"/>
                <a:ea typeface="+mn-ea"/>
                <a:cs typeface="+mn-cs"/>
                <a:sym typeface="American Typewriter"/>
              </a:rPr>
              <a:t>• правила хорошего тона действуют одинаково в Интернете и в реальной жизни. Подростковый возраст отличается высокой личностной нестабильностью и противоречивостью, именно подростки наиболее склонны к проявлению </a:t>
            </a:r>
            <a:r>
              <a:rPr lang="ru-RU" sz="1200" dirty="0" err="1" smtClean="0">
                <a:effectLst/>
                <a:latin typeface="+mn-lt"/>
                <a:ea typeface="+mn-ea"/>
                <a:cs typeface="+mn-cs"/>
                <a:sym typeface="American Typewriter"/>
              </a:rPr>
              <a:t>девиантных</a:t>
            </a:r>
            <a:r>
              <a:rPr lang="ru-RU" sz="1200" dirty="0" smtClean="0">
                <a:effectLst/>
                <a:latin typeface="+mn-lt"/>
                <a:ea typeface="+mn-ea"/>
                <a:cs typeface="+mn-cs"/>
                <a:sym typeface="American Typewriter"/>
              </a:rPr>
              <a:t> форм поведения.</a:t>
            </a:r>
          </a:p>
          <a:p>
            <a:r>
              <a:rPr lang="ru-RU" sz="1200" dirty="0" smtClean="0">
                <a:effectLst/>
                <a:latin typeface="+mn-lt"/>
                <a:ea typeface="+mn-ea"/>
                <a:cs typeface="+mn-cs"/>
                <a:sym typeface="American Typewriter"/>
              </a:rPr>
              <a:t>• никогда не стоит встречаться с друзьями из Интернета, ведь люди могут оказаться совсем не теми, за кого себя выдают; </a:t>
            </a:r>
          </a:p>
          <a:p>
            <a:r>
              <a:rPr lang="ru-RU" sz="1200" dirty="0" smtClean="0">
                <a:effectLst/>
                <a:latin typeface="+mn-lt"/>
                <a:ea typeface="+mn-ea"/>
                <a:cs typeface="+mn-cs"/>
                <a:sym typeface="American Typewriter"/>
              </a:rPr>
              <a:t>• далеко не все, что они могут прочесть или увидеть в Интернете соответствует действительности. Следует объяснить детям, что нужно критически относиться к полученным из Интернет материалам, ведь опубликовать информацию в Интернет может абсолютно любой человек. Объясните ребенку, что сегодня практически каждый человек может создать свой сайт и при этом никто не будет контролировать, насколько правдива размещенная там информация.</a:t>
            </a:r>
          </a:p>
        </p:txBody>
      </p:sp>
    </p:spTree>
    <p:extLst>
      <p:ext uri="{BB962C8B-B14F-4D97-AF65-F5344CB8AC3E}">
        <p14:creationId xmlns:p14="http://schemas.microsoft.com/office/powerpoint/2010/main" val="2988132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1" dirty="0" smtClean="0"/>
              <a:t>Важно выработать у ребенка навыки осмотрительного поведения: </a:t>
            </a:r>
          </a:p>
          <a:p>
            <a:r>
              <a:rPr lang="ru-RU" dirty="0" smtClean="0"/>
              <a:t>1. Родители сами должны показывать пример безопасного и ответственного поведения.</a:t>
            </a:r>
          </a:p>
          <a:p>
            <a:r>
              <a:rPr lang="ru-RU" dirty="0" smtClean="0"/>
              <a:t>2. Важно не развить у ребенка чувства робости и страха, а, наоборот, внушить ему, что опасности можно избежать, если вести себя правильно!</a:t>
            </a:r>
          </a:p>
          <a:p>
            <a:r>
              <a:rPr lang="ru-RU" dirty="0" smtClean="0"/>
              <a:t>3. Никакой реальной пользы не будет от бесконечных напоминаний будь осторожен, делай аккуратно. Необходимо конкретно объяснять, что именно следует делать и что делать нельзя. Следует научить его последовательно выполнять поведения в быту, площадках и т.п.;</a:t>
            </a:r>
            <a:r>
              <a:rPr lang="ru-RU" baseline="0" dirty="0" smtClean="0"/>
              <a:t> </a:t>
            </a:r>
            <a:r>
              <a:rPr lang="ru-RU" dirty="0" smtClean="0"/>
              <a:t>Действие, которое взрослыми совершается автоматически, ребенку необходимо объяснить детально.</a:t>
            </a:r>
          </a:p>
          <a:p>
            <a:r>
              <a:rPr lang="ru-RU" dirty="0" smtClean="0"/>
              <a:t>4. Иногда бывает полезно рассказать ребенку о несчастных случаях, происшедших с другими детьми. Чтобы этот рассказ ему запомнился и принес реальную пользу воспитанию навыков правильного поведения, необходимо предоставить возможность самому разобраться в причинах несчастья. Ребенок должен понять, как можно было бы в данной ситуации избежать опасности. Именно такой подход убедит его в том, что опасность всегда можно предотвратить.</a:t>
            </a:r>
          </a:p>
          <a:p>
            <a:r>
              <a:rPr lang="ru-RU" dirty="0" smtClean="0"/>
              <a:t>5. Родители не должны равнодушно проходить мимо небезопасных шалостей детей, их долг предотвратить беду, даже если она угрожает чужому ребенку. Если родители совместно с детьми становятся свидетелями опасного и рискового поведения других людей, это должно стать поводом для серьезного обсуждения.</a:t>
            </a:r>
          </a:p>
          <a:p>
            <a:endParaRPr lang="ru-RU" dirty="0"/>
          </a:p>
        </p:txBody>
      </p:sp>
    </p:spTree>
    <p:extLst>
      <p:ext uri="{BB962C8B-B14F-4D97-AF65-F5344CB8AC3E}">
        <p14:creationId xmlns:p14="http://schemas.microsoft.com/office/powerpoint/2010/main" val="24727176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200" b="1" dirty="0" smtClean="0">
                <a:effectLst/>
                <a:latin typeface="+mn-lt"/>
                <a:ea typeface="+mn-ea"/>
                <a:cs typeface="+mn-cs"/>
                <a:sym typeface="American Typewriter"/>
              </a:rPr>
              <a:t>Все интернет-угрозы условно можно разделить на две группы: </a:t>
            </a:r>
          </a:p>
          <a:p>
            <a:pPr lvl="0"/>
            <a:r>
              <a:rPr lang="ru-RU" sz="1200" dirty="0" smtClean="0">
                <a:effectLst/>
                <a:latin typeface="+mn-lt"/>
                <a:ea typeface="+mn-ea"/>
                <a:cs typeface="+mn-cs"/>
                <a:sym typeface="American Typewriter"/>
              </a:rPr>
              <a:t>1. Интернет–угрозы, связанные с безопасностью компьютера, с которого совершается выход в интернет; </a:t>
            </a:r>
          </a:p>
          <a:p>
            <a:pPr lvl="0"/>
            <a:r>
              <a:rPr lang="ru-RU" sz="1200" dirty="0" smtClean="0">
                <a:effectLst/>
                <a:latin typeface="+mn-lt"/>
                <a:ea typeface="+mn-ea"/>
                <a:cs typeface="+mn-cs"/>
                <a:sym typeface="American Typewriter"/>
              </a:rPr>
              <a:t>2. Интернет-угрозы психологического характера для детей</a:t>
            </a:r>
          </a:p>
          <a:p>
            <a:r>
              <a:rPr lang="ru-RU" sz="1200" dirty="0" smtClean="0">
                <a:effectLst/>
                <a:latin typeface="+mn-lt"/>
                <a:ea typeface="+mn-ea"/>
                <a:cs typeface="+mn-cs"/>
                <a:sym typeface="American Typewriter"/>
              </a:rPr>
              <a:t>Следует понимать, что, подключаясь к Интернет, ваш ребенок встречается с целым рядом угроз, о которых он может даже и не подозревать. Объяснить ему это обязаны родители перед тем, как разрешить ему выход в Интернет. Какие угрозы встречаются наиболее часто? </a:t>
            </a:r>
          </a:p>
          <a:p>
            <a:endParaRPr lang="ru-RU" dirty="0"/>
          </a:p>
        </p:txBody>
      </p:sp>
    </p:spTree>
    <p:extLst>
      <p:ext uri="{BB962C8B-B14F-4D97-AF65-F5344CB8AC3E}">
        <p14:creationId xmlns:p14="http://schemas.microsoft.com/office/powerpoint/2010/main" val="17102987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143000" y="1122363"/>
            <a:ext cx="6858000" cy="2387600"/>
          </a:xfrm>
        </p:spPr>
        <p:txBody>
          <a:bodyPr anchor="b"/>
          <a:lstStyle>
            <a:lvl1pPr algn="ctr">
              <a:defRPr sz="4500"/>
            </a:lvl1pPr>
          </a:lstStyle>
          <a:p>
            <a:r>
              <a:rPr lang="ru-RU" smtClean="0"/>
              <a:t>Образец заголовка</a:t>
            </a:r>
            <a:endParaRPr lang="ru-RU"/>
          </a:p>
        </p:txBody>
      </p:sp>
      <p:sp>
        <p:nvSpPr>
          <p:cNvPr id="3" name="Подзаголовок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730419702"/>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689254921"/>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543675" y="365125"/>
            <a:ext cx="1971675"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984587899"/>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2031907600"/>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888" y="1709739"/>
            <a:ext cx="7886700" cy="2852737"/>
          </a:xfrm>
        </p:spPr>
        <p:txBody>
          <a:bodyPr anchor="b"/>
          <a:lstStyle>
            <a:lvl1pPr>
              <a:defRPr sz="4500"/>
            </a:lvl1pPr>
          </a:lstStyle>
          <a:p>
            <a:r>
              <a:rPr lang="ru-RU" smtClean="0"/>
              <a:t>Образец заголовка</a:t>
            </a:r>
            <a:endParaRPr lang="ru-RU"/>
          </a:p>
        </p:txBody>
      </p:sp>
      <p:sp>
        <p:nvSpPr>
          <p:cNvPr id="3" name="Текст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701768444"/>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CA8CD259-D79C-4742-9E2C-0B7020E3DC7D}" type="datetimeFigureOut">
              <a:rPr lang="ru-RU" smtClean="0"/>
              <a:t>15.08.2019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130406644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365126"/>
            <a:ext cx="78867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4" name="Объект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ru-RU" smtClean="0"/>
              <a:t>Образец текста</a:t>
            </a:r>
          </a:p>
        </p:txBody>
      </p:sp>
      <p:sp>
        <p:nvSpPr>
          <p:cNvPr id="6" name="Объект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CA8CD259-D79C-4742-9E2C-0B7020E3DC7D}" type="datetimeFigureOut">
              <a:rPr lang="ru-RU" smtClean="0"/>
              <a:t>15.08.2019</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812068029"/>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CA8CD259-D79C-4742-9E2C-0B7020E3DC7D}" type="datetimeFigureOut">
              <a:rPr lang="ru-RU" smtClean="0"/>
              <a:t>15.08.2019</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1423690222"/>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A8CD259-D79C-4742-9E2C-0B7020E3DC7D}" type="datetimeFigureOut">
              <a:rPr lang="ru-RU" smtClean="0"/>
              <a:t>15.08.2019</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42213127"/>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Объект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CA8CD259-D79C-4742-9E2C-0B7020E3DC7D}" type="datetimeFigureOut">
              <a:rPr lang="ru-RU" smtClean="0"/>
              <a:t>15.08.2019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3036821339"/>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9841" y="457200"/>
            <a:ext cx="2949178" cy="1600200"/>
          </a:xfrm>
        </p:spPr>
        <p:txBody>
          <a:bodyPr anchor="b"/>
          <a:lstStyle>
            <a:lvl1pPr>
              <a:defRPr sz="2400"/>
            </a:lvl1pPr>
          </a:lstStyle>
          <a:p>
            <a:r>
              <a:rPr lang="ru-RU" smtClean="0"/>
              <a:t>Образец заголовка</a:t>
            </a:r>
            <a:endParaRPr lang="ru-RU"/>
          </a:p>
        </p:txBody>
      </p:sp>
      <p:sp>
        <p:nvSpPr>
          <p:cNvPr id="3" name="Рисунок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ru-RU"/>
          </a:p>
        </p:txBody>
      </p:sp>
      <p:sp>
        <p:nvSpPr>
          <p:cNvPr id="4" name="Текст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ru-RU" smtClean="0"/>
              <a:t>Образец текста</a:t>
            </a:r>
          </a:p>
        </p:txBody>
      </p:sp>
      <p:sp>
        <p:nvSpPr>
          <p:cNvPr id="5" name="Дата 4"/>
          <p:cNvSpPr>
            <a:spLocks noGrp="1"/>
          </p:cNvSpPr>
          <p:nvPr>
            <p:ph type="dt" sz="half" idx="10"/>
          </p:nvPr>
        </p:nvSpPr>
        <p:spPr/>
        <p:txBody>
          <a:bodyPr/>
          <a:lstStyle/>
          <a:p>
            <a:fld id="{CA8CD259-D79C-4742-9E2C-0B7020E3DC7D}" type="datetimeFigureOut">
              <a:rPr lang="ru-RU" smtClean="0"/>
              <a:t>15.08.2019</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86CB4B4D-7CA3-9044-876B-883B54F8677D}" type="slidenum">
              <a:rPr lang="ru-RU" smtClean="0"/>
              <a:pPr/>
              <a:t>‹#›</a:t>
            </a:fld>
            <a:endParaRPr lang="ru-RU"/>
          </a:p>
        </p:txBody>
      </p:sp>
    </p:spTree>
    <p:extLst>
      <p:ext uri="{BB962C8B-B14F-4D97-AF65-F5344CB8AC3E}">
        <p14:creationId xmlns:p14="http://schemas.microsoft.com/office/powerpoint/2010/main" val="4068440900"/>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03244"/>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A8CD259-D79C-4742-9E2C-0B7020E3DC7D}" type="datetimeFigureOut">
              <a:rPr lang="ru-RU" smtClean="0"/>
              <a:t>15.08.2019</a:t>
            </a:fld>
            <a:endParaRPr lang="ru-RU"/>
          </a:p>
        </p:txBody>
      </p:sp>
      <p:sp>
        <p:nvSpPr>
          <p:cNvPr id="5" name="Нижний колонтитул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CB4B4D-7CA3-9044-876B-883B54F8677D}" type="slidenum">
              <a:rPr lang="ru-RU" smtClean="0"/>
              <a:pPr/>
              <a:t>‹#›</a:t>
            </a:fld>
            <a:endParaRPr lang="ru-RU"/>
          </a:p>
        </p:txBody>
      </p:sp>
    </p:spTree>
    <p:extLst>
      <p:ext uri="{BB962C8B-B14F-4D97-AF65-F5344CB8AC3E}">
        <p14:creationId xmlns:p14="http://schemas.microsoft.com/office/powerpoint/2010/main" val="2832412576"/>
      </p:ext>
    </p:extLst>
  </p:cSld>
  <p:clrMap bg1="dk1" tx1="lt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push dir="u"/>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microsoft.com/office/2007/relationships/hdphoto" Target="../media/hdphoto2.wdp"/></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3">
            <a:extLst>
              <a:ext uri="{28A0092B-C50C-407E-A947-70E740481C1C}">
                <a14:useLocalDpi xmlns:a14="http://schemas.microsoft.com/office/drawing/2010/main" val="0"/>
              </a:ext>
            </a:extLst>
          </a:blip>
          <a:srcRect r="23102" b="11812"/>
          <a:stretch/>
        </p:blipFill>
        <p:spPr>
          <a:xfrm>
            <a:off x="22718" y="0"/>
            <a:ext cx="9121282" cy="6871007"/>
          </a:xfrm>
          <a:prstGeom prst="rect">
            <a:avLst/>
          </a:prstGeom>
        </p:spPr>
      </p:pic>
      <p:sp>
        <p:nvSpPr>
          <p:cNvPr id="2" name="Прямоугольник 1"/>
          <p:cNvSpPr/>
          <p:nvPr/>
        </p:nvSpPr>
        <p:spPr>
          <a:xfrm>
            <a:off x="-36512" y="3063909"/>
            <a:ext cx="3347142" cy="1583039"/>
          </a:xfrm>
          <a:prstGeom prst="rect">
            <a:avLst/>
          </a:prstGeom>
          <a:solidFill>
            <a:srgbClr val="84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103" name="Заголовок 1"/>
          <p:cNvSpPr txBox="1">
            <a:spLocks noGrp="1"/>
          </p:cNvSpPr>
          <p:nvPr>
            <p:ph type="ctrTitle"/>
          </p:nvPr>
        </p:nvSpPr>
        <p:spPr>
          <a:xfrm>
            <a:off x="88254" y="3155877"/>
            <a:ext cx="3240377" cy="1399101"/>
          </a:xfrm>
          <a:prstGeom prst="rect">
            <a:avLst/>
          </a:prstGeom>
        </p:spPr>
        <p:txBody>
          <a:bodyPr>
            <a:noAutofit/>
          </a:bodyPr>
          <a:lstStyle>
            <a:lvl1pPr algn="ctr" defTabSz="731520">
              <a:defRPr sz="4480">
                <a:effectLst>
                  <a:outerShdw blurRad="30480" dist="20320" dir="5400000" rotWithShape="0">
                    <a:srgbClr val="000000">
                      <a:alpha val="43000"/>
                    </a:srgbClr>
                  </a:outerShdw>
                </a:effectLst>
              </a:defRPr>
            </a:lvl1pPr>
          </a:lstStyle>
          <a:p>
            <a:pPr algn="l"/>
            <a:r>
              <a:rPr lang="ru-RU" sz="3200" b="1" dirty="0" err="1" smtClean="0">
                <a:solidFill>
                  <a:srgbClr val="103244"/>
                </a:solidFill>
                <a:latin typeface="Arial Narrow" panose="020B0606020202030204" pitchFamily="34" charset="0"/>
                <a:cs typeface="Arial" panose="020B0604020202020204" pitchFamily="34" charset="0"/>
              </a:rPr>
              <a:t>Кибергигиена</a:t>
            </a:r>
            <a:r>
              <a:rPr lang="ru-RU" sz="3200" b="1" dirty="0">
                <a:solidFill>
                  <a:srgbClr val="103244"/>
                </a:solidFill>
                <a:latin typeface="Arial Narrow" panose="020B0606020202030204" pitchFamily="34" charset="0"/>
                <a:cs typeface="Arial" panose="020B0604020202020204" pitchFamily="34" charset="0"/>
              </a:rPr>
              <a:t/>
            </a:r>
            <a:br>
              <a:rPr lang="ru-RU" sz="3200" b="1" dirty="0">
                <a:solidFill>
                  <a:srgbClr val="103244"/>
                </a:solidFill>
                <a:latin typeface="Arial Narrow" panose="020B0606020202030204" pitchFamily="34" charset="0"/>
                <a:cs typeface="Arial" panose="020B0604020202020204" pitchFamily="34" charset="0"/>
              </a:rPr>
            </a:br>
            <a:r>
              <a:rPr lang="ru-RU" sz="3200" b="1" dirty="0" smtClean="0">
                <a:solidFill>
                  <a:srgbClr val="103244"/>
                </a:solidFill>
                <a:latin typeface="Arial Narrow" panose="020B0606020202030204" pitchFamily="34" charset="0"/>
                <a:cs typeface="Arial" panose="020B0604020202020204" pitchFamily="34" charset="0"/>
              </a:rPr>
              <a:t>для родителей</a:t>
            </a:r>
            <a:br>
              <a:rPr lang="ru-RU" sz="3200" b="1" dirty="0" smtClean="0">
                <a:solidFill>
                  <a:srgbClr val="103244"/>
                </a:solidFill>
                <a:latin typeface="Arial Narrow" panose="020B0606020202030204" pitchFamily="34" charset="0"/>
                <a:cs typeface="Arial" panose="020B0604020202020204" pitchFamily="34" charset="0"/>
              </a:rPr>
            </a:br>
            <a:r>
              <a:rPr lang="ru-RU" sz="3200" b="1" dirty="0" smtClean="0">
                <a:solidFill>
                  <a:srgbClr val="103244"/>
                </a:solidFill>
                <a:latin typeface="Arial Narrow" panose="020B0606020202030204" pitchFamily="34" charset="0"/>
                <a:cs typeface="Arial" panose="020B0604020202020204" pitchFamily="34" charset="0"/>
              </a:rPr>
              <a:t>и детей</a:t>
            </a:r>
            <a:endParaRPr lang="ru-RU" sz="3200" b="1" dirty="0">
              <a:solidFill>
                <a:srgbClr val="103244"/>
              </a:solidFill>
              <a:latin typeface="Arial Narrow" panose="020B0606020202030204" pitchFamily="34" charset="0"/>
              <a:cs typeface="Arial" panose="020B0604020202020204" pitchFamily="34" charset="0"/>
            </a:endParaRPr>
          </a:p>
        </p:txBody>
      </p:sp>
      <p:sp>
        <p:nvSpPr>
          <p:cNvPr id="7" name="Прямоугольник 6"/>
          <p:cNvSpPr/>
          <p:nvPr/>
        </p:nvSpPr>
        <p:spPr>
          <a:xfrm>
            <a:off x="-8166" y="1052712"/>
            <a:ext cx="3318796" cy="1568761"/>
          </a:xfrm>
          <a:prstGeom prst="rect">
            <a:avLst/>
          </a:prstGeom>
          <a:solidFill>
            <a:srgbClr val="84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Заголовок 1"/>
          <p:cNvSpPr txBox="1">
            <a:spLocks/>
          </p:cNvSpPr>
          <p:nvPr/>
        </p:nvSpPr>
        <p:spPr>
          <a:xfrm>
            <a:off x="88254" y="1215915"/>
            <a:ext cx="4642185" cy="1847994"/>
          </a:xfrm>
          <a:prstGeom prst="rect">
            <a:avLst/>
          </a:prstGeom>
        </p:spPr>
        <p:txBody>
          <a:bodyPr vert="horz" lIns="91440" tIns="45720" rIns="91440" bIns="45720" rtlCol="0" anchor="b">
            <a:noAutofit/>
          </a:bodyPr>
          <a:lstStyle>
            <a:lvl1pPr algn="ctr" defTabSz="731520" rtl="0" eaLnBrk="1" latinLnBrk="0" hangingPunct="1">
              <a:lnSpc>
                <a:spcPct val="90000"/>
              </a:lnSpc>
              <a:spcBef>
                <a:spcPct val="0"/>
              </a:spcBef>
              <a:buNone/>
              <a:defRPr sz="4480" kern="1200">
                <a:solidFill>
                  <a:schemeClr val="tx1"/>
                </a:solidFill>
                <a:effectLst>
                  <a:outerShdw blurRad="30480" dist="20320" dir="5400000" rotWithShape="0">
                    <a:srgbClr val="000000">
                      <a:alpha val="43000"/>
                    </a:srgbClr>
                  </a:outerShdw>
                </a:effectLst>
                <a:latin typeface="+mj-lt"/>
                <a:ea typeface="+mj-ea"/>
                <a:cs typeface="+mj-cs"/>
              </a:defRPr>
            </a:lvl1pPr>
          </a:lstStyle>
          <a:p>
            <a:pPr algn="l"/>
            <a:r>
              <a:rPr lang="ru-RU" sz="3600" b="1" dirty="0">
                <a:solidFill>
                  <a:srgbClr val="CBE3F1"/>
                </a:solidFill>
                <a:latin typeface="Arial Narrow" panose="020B0606020202030204" pitchFamily="34" charset="0"/>
                <a:cs typeface="Arial" panose="020B0604020202020204" pitchFamily="34" charset="0"/>
              </a:rPr>
              <a:t>Запретить </a:t>
            </a:r>
            <a:br>
              <a:rPr lang="ru-RU" sz="3600" b="1" dirty="0">
                <a:solidFill>
                  <a:srgbClr val="CBE3F1"/>
                </a:solidFill>
                <a:latin typeface="Arial Narrow" panose="020B0606020202030204" pitchFamily="34" charset="0"/>
                <a:cs typeface="Arial" panose="020B0604020202020204" pitchFamily="34" charset="0"/>
              </a:rPr>
            </a:br>
            <a:r>
              <a:rPr lang="ru-RU" sz="3600" b="1" dirty="0">
                <a:solidFill>
                  <a:srgbClr val="CBE3F1"/>
                </a:solidFill>
                <a:latin typeface="Arial Narrow" panose="020B0606020202030204" pitchFamily="34" charset="0"/>
                <a:cs typeface="Arial" panose="020B0604020202020204" pitchFamily="34" charset="0"/>
              </a:rPr>
              <a:t>невозможно </a:t>
            </a:r>
            <a:br>
              <a:rPr lang="ru-RU" sz="3600" b="1" dirty="0">
                <a:solidFill>
                  <a:srgbClr val="CBE3F1"/>
                </a:solidFill>
                <a:latin typeface="Arial Narrow" panose="020B0606020202030204" pitchFamily="34" charset="0"/>
                <a:cs typeface="Arial" panose="020B0604020202020204" pitchFamily="34" charset="0"/>
              </a:rPr>
            </a:br>
            <a:r>
              <a:rPr lang="ru-RU" sz="3600" b="1" dirty="0">
                <a:solidFill>
                  <a:srgbClr val="CBE3F1"/>
                </a:solidFill>
                <a:latin typeface="Arial Narrow" panose="020B0606020202030204" pitchFamily="34" charset="0"/>
                <a:cs typeface="Arial" panose="020B0604020202020204" pitchFamily="34" charset="0"/>
              </a:rPr>
              <a:t>научить</a:t>
            </a:r>
            <a:r>
              <a:rPr lang="ru-RU" sz="3600" b="1" dirty="0" smtClean="0">
                <a:solidFill>
                  <a:srgbClr val="CBE3F1"/>
                </a:solidFill>
                <a:latin typeface="Arial Narrow" panose="020B0606020202030204" pitchFamily="34" charset="0"/>
                <a:cs typeface="Arial" panose="020B0604020202020204" pitchFamily="34" charset="0"/>
              </a:rPr>
              <a:t/>
            </a:r>
            <a:br>
              <a:rPr lang="ru-RU" sz="3600" b="1" dirty="0" smtClean="0">
                <a:solidFill>
                  <a:srgbClr val="CBE3F1"/>
                </a:solidFill>
                <a:latin typeface="Arial Narrow" panose="020B0606020202030204" pitchFamily="34" charset="0"/>
                <a:cs typeface="Arial" panose="020B0604020202020204" pitchFamily="34" charset="0"/>
              </a:rPr>
            </a:br>
            <a:endParaRPr lang="ru-RU" sz="3200" b="1" dirty="0">
              <a:solidFill>
                <a:srgbClr val="CBE3F1"/>
              </a:solidFill>
              <a:latin typeface="Arial Narrow" panose="020B060602020203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103"/>
                                        </p:tgtEl>
                                        <p:attrNameLst>
                                          <p:attrName>style.visibility</p:attrName>
                                        </p:attrNameLst>
                                      </p:cBhvr>
                                      <p:to>
                                        <p:strVal val="visible"/>
                                      </p:to>
                                    </p:set>
                                    <p:animEffect transition="in" filter="randombar(horizontal)">
                                      <p:cBhvr>
                                        <p:cTn id="15" dur="500"/>
                                        <p:tgtEl>
                                          <p:spTgt spid="103"/>
                                        </p:tgtEl>
                                      </p:cBhvr>
                                    </p:animEffect>
                                  </p:childTnLst>
                                </p:cTn>
                              </p:par>
                            </p:childTnLst>
                          </p:cTn>
                        </p:par>
                        <p:par>
                          <p:cTn id="16" fill="hold">
                            <p:stCondLst>
                              <p:cond delay="1500"/>
                            </p:stCondLst>
                            <p:childTnLst>
                              <p:par>
                                <p:cTn id="17" presetID="14" presetClass="entr" presetSubtype="10" fill="hold" grpId="0" nodeType="after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3" grpId="0"/>
      <p:bldP spid="7" grpId="0" animBg="1"/>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Диаграмма 4"/>
          <p:cNvGraphicFramePr/>
          <p:nvPr>
            <p:extLst>
              <p:ext uri="{D42A27DB-BD31-4B8C-83A1-F6EECF244321}">
                <p14:modId xmlns:p14="http://schemas.microsoft.com/office/powerpoint/2010/main" val="3531975396"/>
              </p:ext>
            </p:extLst>
          </p:nvPr>
        </p:nvGraphicFramePr>
        <p:xfrm>
          <a:off x="2539942" y="3026363"/>
          <a:ext cx="4099409" cy="2986403"/>
        </p:xfrm>
        <a:graphic>
          <a:graphicData uri="http://schemas.openxmlformats.org/drawingml/2006/chart">
            <c:chart xmlns:c="http://schemas.openxmlformats.org/drawingml/2006/chart" xmlns:r="http://schemas.openxmlformats.org/officeDocument/2006/relationships" r:id="rId3"/>
          </a:graphicData>
        </a:graphic>
      </p:graphicFrame>
      <p:sp>
        <p:nvSpPr>
          <p:cNvPr id="7" name="Прямоугольник 6"/>
          <p:cNvSpPr/>
          <p:nvPr/>
        </p:nvSpPr>
        <p:spPr>
          <a:xfrm>
            <a:off x="5678774" y="3272473"/>
            <a:ext cx="3286890" cy="2480679"/>
          </a:xfrm>
          <a:prstGeom prst="rect">
            <a:avLst/>
          </a:prstGeom>
        </p:spPr>
        <p:txBody>
          <a:bodyPr wrap="square">
            <a:spAutoFit/>
          </a:bodyPr>
          <a:lstStyle/>
          <a:p>
            <a:pPr algn="r"/>
            <a:r>
              <a:rPr lang="ru-RU" sz="1940" b="1" dirty="0">
                <a:solidFill>
                  <a:srgbClr val="84CF00"/>
                </a:solidFill>
                <a:latin typeface="Arial Narrow" panose="020B0606020202030204" pitchFamily="34" charset="0"/>
              </a:rPr>
              <a:t>Троянский конь - это программа, которая предоставляет посторонним доступ к компьютеру для совершения каких-либо действий на месте назначения без предупреждения самого владельца </a:t>
            </a:r>
            <a:r>
              <a:rPr lang="ru-RU" sz="1940" b="1" dirty="0" smtClean="0">
                <a:solidFill>
                  <a:srgbClr val="84CF00"/>
                </a:solidFill>
                <a:latin typeface="Arial Narrow" panose="020B0606020202030204" pitchFamily="34" charset="0"/>
              </a:rPr>
              <a:t>компьютера</a:t>
            </a:r>
            <a:endParaRPr lang="ru-RU" dirty="0">
              <a:latin typeface="Arial Narrow" panose="020B0606020202030204" pitchFamily="34" charset="0"/>
            </a:endParaRPr>
          </a:p>
        </p:txBody>
      </p:sp>
      <p:sp>
        <p:nvSpPr>
          <p:cNvPr id="8" name="Прямоугольник 7"/>
          <p:cNvSpPr/>
          <p:nvPr/>
        </p:nvSpPr>
        <p:spPr>
          <a:xfrm>
            <a:off x="277684" y="3272474"/>
            <a:ext cx="2853011" cy="2480679"/>
          </a:xfrm>
          <a:prstGeom prst="rect">
            <a:avLst/>
          </a:prstGeom>
        </p:spPr>
        <p:txBody>
          <a:bodyPr wrap="square">
            <a:spAutoFit/>
          </a:bodyPr>
          <a:lstStyle/>
          <a:p>
            <a:pPr defTabSz="886968">
              <a:spcBef>
                <a:spcPts val="400"/>
              </a:spcBef>
              <a:defRPr sz="1940" b="1"/>
            </a:pPr>
            <a:r>
              <a:rPr lang="ru-RU" dirty="0" smtClean="0">
                <a:solidFill>
                  <a:srgbClr val="84CF00"/>
                </a:solidFill>
                <a:latin typeface="Arial Narrow" panose="020B0606020202030204" pitchFamily="34" charset="0"/>
              </a:rPr>
              <a:t>Червь - </a:t>
            </a:r>
            <a:r>
              <a:rPr lang="ru-RU" dirty="0">
                <a:solidFill>
                  <a:srgbClr val="84CF00"/>
                </a:solidFill>
                <a:latin typeface="Arial Narrow" panose="020B0606020202030204" pitchFamily="34" charset="0"/>
              </a:rPr>
              <a:t>это программа, очень похожая на вирус. Он способен к самовоспроизведению и может привести к негативным последствиям для Вашей </a:t>
            </a:r>
            <a:r>
              <a:rPr lang="ru-RU" dirty="0" smtClean="0">
                <a:solidFill>
                  <a:srgbClr val="84CF00"/>
                </a:solidFill>
                <a:latin typeface="Arial Narrow" panose="020B0606020202030204" pitchFamily="34" charset="0"/>
              </a:rPr>
              <a:t>системы</a:t>
            </a:r>
            <a:endParaRPr lang="ru-RU" dirty="0">
              <a:solidFill>
                <a:srgbClr val="84CF00"/>
              </a:solidFill>
              <a:latin typeface="Arial Narrow" panose="020B0606020202030204" pitchFamily="34" charset="0"/>
            </a:endParaRPr>
          </a:p>
        </p:txBody>
      </p:sp>
      <p:sp>
        <p:nvSpPr>
          <p:cNvPr id="12" name="Прямоугольник 11"/>
          <p:cNvSpPr/>
          <p:nvPr/>
        </p:nvSpPr>
        <p:spPr>
          <a:xfrm>
            <a:off x="5678774" y="489446"/>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3" name="Прямоугольник 2"/>
          <p:cNvSpPr/>
          <p:nvPr/>
        </p:nvSpPr>
        <p:spPr>
          <a:xfrm>
            <a:off x="278700" y="1700808"/>
            <a:ext cx="8541772" cy="1200329"/>
          </a:xfrm>
          <a:prstGeom prst="rect">
            <a:avLst/>
          </a:prstGeom>
        </p:spPr>
        <p:txBody>
          <a:bodyPr wrap="square">
            <a:spAutoFit/>
          </a:bodyPr>
          <a:lstStyle/>
          <a:p>
            <a:r>
              <a:rPr lang="ru-RU" dirty="0" smtClean="0">
                <a:solidFill>
                  <a:srgbClr val="CBE3F1"/>
                </a:solidFill>
                <a:latin typeface="Arial" panose="020B0604020202020204" pitchFamily="34" charset="0"/>
                <a:cs typeface="Arial" panose="020B0604020202020204" pitchFamily="34" charset="0"/>
              </a:rPr>
              <a:t>Компьютерный вирус</a:t>
            </a:r>
            <a:r>
              <a:rPr lang="ru-RU" dirty="0">
                <a:solidFill>
                  <a:srgbClr val="CBE3F1"/>
                </a:solidFill>
                <a:latin typeface="Arial" panose="020B0604020202020204" pitchFamily="34" charset="0"/>
                <a:cs typeface="Arial" panose="020B0604020202020204" pitchFamily="34" charset="0"/>
              </a:rPr>
              <a:t> — вид вредоносного программного обеспечения, способного внедряться в код других программ, системные области памяти, загрузочные секторы, а также распространять свои копии по разнообразным каналам </a:t>
            </a:r>
            <a:r>
              <a:rPr lang="ru-RU" dirty="0" smtClean="0">
                <a:solidFill>
                  <a:srgbClr val="CBE3F1"/>
                </a:solidFill>
                <a:latin typeface="Arial" panose="020B0604020202020204" pitchFamily="34" charset="0"/>
                <a:cs typeface="Arial" panose="020B0604020202020204" pitchFamily="34" charset="0"/>
              </a:rPr>
              <a:t>связи</a:t>
            </a:r>
            <a:endParaRPr lang="ru-RU" dirty="0"/>
          </a:p>
        </p:txBody>
      </p:sp>
      <p:sp>
        <p:nvSpPr>
          <p:cNvPr id="13" name="Заголовок 1"/>
          <p:cNvSpPr txBox="1">
            <a:spLocks/>
          </p:cNvSpPr>
          <p:nvPr/>
        </p:nvSpPr>
        <p:spPr>
          <a:xfrm>
            <a:off x="278700" y="379610"/>
            <a:ext cx="5112568" cy="1143001"/>
          </a:xfrm>
          <a:prstGeom prst="rect">
            <a:avLst/>
          </a:prstGeom>
        </p:spPr>
        <p:txBody>
          <a:bodyPr vert="horz" lIns="91440" tIns="45720" rIns="91440" bIns="45720" rtlCol="0" anchor="t">
            <a:normAutofit fontScale="90000"/>
          </a:bodyPr>
          <a:lstStyle>
            <a:lvl1pPr algn="ctr" defTabSz="795527" rtl="0" eaLnBrk="1" latinLnBrk="0" hangingPunct="1">
              <a:lnSpc>
                <a:spcPct val="90000"/>
              </a:lnSpc>
              <a:spcBef>
                <a:spcPct val="0"/>
              </a:spcBef>
              <a:buNone/>
              <a:defRPr sz="3915" kern="1200">
                <a:solidFill>
                  <a:schemeClr val="tx1"/>
                </a:solidFill>
                <a:latin typeface="+mj-lt"/>
                <a:ea typeface="+mj-ea"/>
                <a:cs typeface="+mj-cs"/>
              </a:defRPr>
            </a:lvl1pPr>
          </a:lstStyle>
          <a:p>
            <a:pPr algn="l" defTabSz="813816"/>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Угрозы информационной безопасности</a:t>
            </a:r>
            <a:endPar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
        <p:nvSpPr>
          <p:cNvPr id="14" name="Заголовок 1"/>
          <p:cNvSpPr txBox="1">
            <a:spLocks noGrp="1"/>
          </p:cNvSpPr>
          <p:nvPr>
            <p:ph type="title"/>
          </p:nvPr>
        </p:nvSpPr>
        <p:spPr>
          <a:xfrm>
            <a:off x="5899530" y="372384"/>
            <a:ext cx="3059418" cy="1089529"/>
          </a:xfrm>
          <a:prstGeom prst="rect">
            <a:avLst/>
          </a:prstGeom>
        </p:spPr>
        <p:txBody>
          <a:bodyPr wrap="square">
            <a:spAutoFit/>
          </a:bodyPr>
          <a:lstStyle/>
          <a:p>
            <a:pPr marL="268833" defTabSz="896111">
              <a:spcBef>
                <a:spcPts val="500"/>
              </a:spcBef>
              <a:buFont typeface="Wingdings 2"/>
            </a:pPr>
            <a:r>
              <a:rPr sz="2400" dirty="0" err="1">
                <a:solidFill>
                  <a:srgbClr val="FF0000"/>
                </a:solidFill>
                <a:latin typeface="Arial Narrow" panose="020B0606020202030204" pitchFamily="34" charset="0"/>
                <a:ea typeface="+mn-ea"/>
                <a:cs typeface="+mn-cs"/>
              </a:rPr>
              <a:t>Атаки</a:t>
            </a:r>
            <a:r>
              <a:rPr lang="ru-RU" sz="2400" dirty="0">
                <a:solidFill>
                  <a:srgbClr val="FF0000"/>
                </a:solidFill>
                <a:latin typeface="Arial Narrow" panose="020B0606020202030204" pitchFamily="34" charset="0"/>
                <a:ea typeface="+mn-ea"/>
                <a:cs typeface="+mn-cs"/>
              </a:rPr>
              <a:t>,</a:t>
            </a:r>
            <a:r>
              <a:rPr sz="2400" dirty="0">
                <a:solidFill>
                  <a:srgbClr val="FF0000"/>
                </a:solidFill>
                <a:latin typeface="Arial Narrow" panose="020B0606020202030204" pitchFamily="34" charset="0"/>
                <a:ea typeface="+mn-ea"/>
                <a:cs typeface="+mn-cs"/>
              </a:rPr>
              <a:t> </a:t>
            </a:r>
            <a:r>
              <a:rPr sz="2400" dirty="0" err="1">
                <a:solidFill>
                  <a:srgbClr val="FF0000"/>
                </a:solidFill>
                <a:latin typeface="Arial Narrow" panose="020B0606020202030204" pitchFamily="34" charset="0"/>
                <a:ea typeface="+mn-ea"/>
                <a:cs typeface="+mn-cs"/>
              </a:rPr>
              <a:t>связанные</a:t>
            </a:r>
            <a:r>
              <a:rPr sz="2400" dirty="0">
                <a:solidFill>
                  <a:srgbClr val="FF0000"/>
                </a:solidFill>
                <a:latin typeface="Arial Narrow" panose="020B0606020202030204" pitchFamily="34" charset="0"/>
                <a:ea typeface="+mn-ea"/>
                <a:cs typeface="+mn-cs"/>
              </a:rPr>
              <a:t> с </a:t>
            </a:r>
            <a:r>
              <a:rPr lang="ru-RU" sz="2400" dirty="0" smtClean="0">
                <a:solidFill>
                  <a:srgbClr val="FF0000"/>
                </a:solidFill>
                <a:latin typeface="Arial Narrow" panose="020B0606020202030204" pitchFamily="34" charset="0"/>
                <a:ea typeface="+mn-ea"/>
                <a:cs typeface="+mn-cs"/>
              </a:rPr>
              <a:t>компьютерной</a:t>
            </a:r>
            <a:r>
              <a:rPr sz="2400" dirty="0" smtClean="0">
                <a:solidFill>
                  <a:srgbClr val="FF0000"/>
                </a:solidFill>
                <a:latin typeface="Arial Narrow" panose="020B0606020202030204" pitchFamily="34" charset="0"/>
                <a:ea typeface="+mn-ea"/>
                <a:cs typeface="+mn-cs"/>
              </a:rPr>
              <a:t> </a:t>
            </a:r>
            <a:r>
              <a:rPr sz="2400" dirty="0" err="1">
                <a:solidFill>
                  <a:srgbClr val="FF0000"/>
                </a:solidFill>
                <a:latin typeface="Arial Narrow" panose="020B0606020202030204" pitchFamily="34" charset="0"/>
                <a:ea typeface="+mn-ea"/>
                <a:cs typeface="+mn-cs"/>
              </a:rPr>
              <a:t>инженерией</a:t>
            </a:r>
            <a:endParaRPr sz="2400" dirty="0">
              <a:solidFill>
                <a:srgbClr val="FF0000"/>
              </a:solidFill>
              <a:latin typeface="Arial Narrow" panose="020B0606020202030204" pitchFamily="34" charset="0"/>
              <a:ea typeface="+mn-ea"/>
              <a:cs typeface="+mn-cs"/>
            </a:endParaRPr>
          </a:p>
        </p:txBody>
      </p:sp>
    </p:spTree>
  </p:cSld>
  <p:clrMapOvr>
    <a:masterClrMapping/>
  </p:clrMapOvr>
  <p:transition spd="slow">
    <p:push dir="u"/>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 name="Заголовок 1"/>
          <p:cNvSpPr txBox="1">
            <a:spLocks noGrp="1"/>
          </p:cNvSpPr>
          <p:nvPr>
            <p:ph type="title"/>
          </p:nvPr>
        </p:nvSpPr>
        <p:spPr>
          <a:xfrm>
            <a:off x="257505" y="418250"/>
            <a:ext cx="3619328" cy="1143001"/>
          </a:xfrm>
          <a:prstGeom prst="rect">
            <a:avLst/>
          </a:prstGeom>
        </p:spPr>
        <p:txBody>
          <a:bodyPr anchor="t">
            <a:noAutofit/>
          </a:bodyPr>
          <a:lstStyle>
            <a:lvl1pPr defTabSz="795527">
              <a:defRPr sz="3915"/>
            </a:lvl1pPr>
          </a:lstStyle>
          <a:p>
            <a:pPr defTabSz="813816"/>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Защита</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4000" b="1" dirty="0" err="1" smtClean="0">
                <a:solidFill>
                  <a:srgbClr val="CBE3F1"/>
                </a:solidFill>
                <a:effectLst>
                  <a:outerShdw blurRad="30480" dist="20320" dir="5400000" rotWithShape="0">
                    <a:srgbClr val="000000">
                      <a:alpha val="43000"/>
                    </a:srgbClr>
                  </a:outerShdw>
                </a:effectLst>
                <a:latin typeface="Arial Narrow" panose="020B0606020202030204" pitchFamily="34" charset="0"/>
              </a:rPr>
              <a:t>периметра</a:t>
            </a:r>
            <a:r>
              <a:rPr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безопасности</a:t>
            </a:r>
            <a:endParaRPr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
        <p:nvSpPr>
          <p:cNvPr id="141" name="Содержимое 2"/>
          <p:cNvSpPr txBox="1">
            <a:spLocks noGrp="1"/>
          </p:cNvSpPr>
          <p:nvPr>
            <p:ph idx="1"/>
          </p:nvPr>
        </p:nvSpPr>
        <p:spPr>
          <a:xfrm>
            <a:off x="251520" y="4365104"/>
            <a:ext cx="8640960" cy="1940849"/>
          </a:xfrm>
          <a:prstGeom prst="rect">
            <a:avLst/>
          </a:prstGeom>
        </p:spPr>
        <p:txBody>
          <a:bodyPr/>
          <a:lstStyle/>
          <a:p>
            <a:pPr marL="268833" indent="-268833" defTabSz="896111">
              <a:lnSpc>
                <a:spcPct val="90000"/>
              </a:lnSpc>
              <a:spcBef>
                <a:spcPts val="500"/>
              </a:spcBef>
              <a:buSzTx/>
              <a:buFont typeface="Wingdings 2"/>
              <a:buNone/>
              <a:defRPr sz="2156"/>
            </a:pPr>
            <a:r>
              <a:rPr dirty="0" smtClean="0">
                <a:solidFill>
                  <a:schemeClr val="accent2">
                    <a:lumMod val="75000"/>
                  </a:schemeClr>
                </a:solidFill>
              </a:rPr>
              <a:t>   </a:t>
            </a:r>
            <a:endParaRPr sz="2400" b="1" dirty="0" smtClean="0">
              <a:solidFill>
                <a:srgbClr val="FF0000"/>
              </a:solidFill>
            </a:endParaRPr>
          </a:p>
          <a:p>
            <a:pPr marL="268833" indent="-268833" defTabSz="896111">
              <a:lnSpc>
                <a:spcPct val="114000"/>
              </a:lnSpc>
              <a:spcBef>
                <a:spcPts val="400"/>
              </a:spcBef>
              <a:defRPr sz="2156" b="1" u="sng"/>
            </a:pPr>
            <a:r>
              <a:rPr sz="2400" b="0" u="none" dirty="0" smtClean="0">
                <a:solidFill>
                  <a:schemeClr val="accent2">
                    <a:lumMod val="75000"/>
                  </a:schemeClr>
                </a:solidFill>
              </a:rPr>
              <a:t>. </a:t>
            </a:r>
            <a:endParaRPr sz="2400" b="0" u="none" dirty="0">
              <a:solidFill>
                <a:schemeClr val="accent2">
                  <a:lumMod val="75000"/>
                </a:schemeClr>
              </a:solidFill>
            </a:endParaRPr>
          </a:p>
        </p:txBody>
      </p:sp>
      <p:sp>
        <p:nvSpPr>
          <p:cNvPr id="2" name="Прямоугольник 1"/>
          <p:cNvSpPr/>
          <p:nvPr/>
        </p:nvSpPr>
        <p:spPr>
          <a:xfrm>
            <a:off x="4351578" y="476672"/>
            <a:ext cx="4520618" cy="1286763"/>
          </a:xfrm>
          <a:prstGeom prst="rect">
            <a:avLst/>
          </a:prstGeom>
        </p:spPr>
        <p:txBody>
          <a:bodyPr wrap="square">
            <a:spAutoFit/>
          </a:bodyPr>
          <a:lstStyle/>
          <a:p>
            <a:pPr marL="268833" defTabSz="896111">
              <a:lnSpc>
                <a:spcPct val="90000"/>
              </a:lnSpc>
              <a:spcBef>
                <a:spcPts val="500"/>
              </a:spcBef>
              <a:buSzTx/>
              <a:buFont typeface="Wingdings 2"/>
              <a:buNone/>
              <a:defRPr sz="2156"/>
            </a:pPr>
            <a:r>
              <a:rPr lang="ru-RU" dirty="0">
                <a:solidFill>
                  <a:srgbClr val="FF0000"/>
                </a:solidFill>
                <a:latin typeface="Arial Narrow" panose="020B0606020202030204" pitchFamily="34" charset="0"/>
              </a:rPr>
              <a:t>Основной способ защиты – </a:t>
            </a:r>
            <a:r>
              <a:rPr lang="ru-RU" dirty="0" smtClean="0">
                <a:solidFill>
                  <a:srgbClr val="FF0000"/>
                </a:solidFill>
                <a:latin typeface="Arial Narrow" panose="020B0606020202030204" pitchFamily="34" charset="0"/>
              </a:rPr>
              <a:t>это выстраивание </a:t>
            </a:r>
            <a:r>
              <a:rPr lang="ru-RU" dirty="0">
                <a:solidFill>
                  <a:srgbClr val="FF0000"/>
                </a:solidFill>
                <a:latin typeface="Arial Narrow" panose="020B0606020202030204" pitchFamily="34" charset="0"/>
              </a:rPr>
              <a:t>эшелонированного периметра безопасности. И защита внешних </a:t>
            </a:r>
            <a:r>
              <a:rPr lang="ru-RU" dirty="0" smtClean="0">
                <a:solidFill>
                  <a:srgbClr val="FF0000"/>
                </a:solidFill>
                <a:latin typeface="Arial Narrow" panose="020B0606020202030204" pitchFamily="34" charset="0"/>
              </a:rPr>
              <a:t>границ</a:t>
            </a:r>
            <a:endParaRPr lang="ru-RU" dirty="0">
              <a:solidFill>
                <a:srgbClr val="FF0000"/>
              </a:solidFill>
              <a:latin typeface="Arial Narrow" panose="020B0606020202030204" pitchFamily="34" charset="0"/>
            </a:endParaRPr>
          </a:p>
        </p:txBody>
      </p:sp>
      <p:sp>
        <p:nvSpPr>
          <p:cNvPr id="3" name="Прямоугольник 2"/>
          <p:cNvSpPr/>
          <p:nvPr/>
        </p:nvSpPr>
        <p:spPr>
          <a:xfrm>
            <a:off x="4035081" y="608919"/>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4" name="Прямоугольник 3"/>
          <p:cNvSpPr/>
          <p:nvPr/>
        </p:nvSpPr>
        <p:spPr>
          <a:xfrm>
            <a:off x="251520" y="2424597"/>
            <a:ext cx="3311151" cy="1815882"/>
          </a:xfrm>
          <a:prstGeom prst="rect">
            <a:avLst/>
          </a:prstGeom>
        </p:spPr>
        <p:txBody>
          <a:bodyPr wrap="square">
            <a:spAutoFit/>
          </a:bodyPr>
          <a:lstStyle/>
          <a:p>
            <a:r>
              <a:rPr lang="ru-RU" sz="2800" dirty="0">
                <a:solidFill>
                  <a:srgbClr val="84CF00"/>
                </a:solidFill>
                <a:latin typeface="Arial Narrow" panose="020B0606020202030204" pitchFamily="34" charset="0"/>
              </a:rPr>
              <a:t>Программные – использование антивирусного ПО, </a:t>
            </a:r>
            <a:r>
              <a:rPr lang="ru-RU" sz="2800" dirty="0" smtClean="0">
                <a:solidFill>
                  <a:srgbClr val="84CF00"/>
                </a:solidFill>
                <a:latin typeface="Arial Narrow" panose="020B0606020202030204" pitchFamily="34" charset="0"/>
              </a:rPr>
              <a:t>брандмауэров</a:t>
            </a:r>
            <a:endParaRPr lang="ru-RU" sz="2800" dirty="0">
              <a:solidFill>
                <a:srgbClr val="84CF00"/>
              </a:solidFill>
              <a:latin typeface="Arial Narrow" panose="020B0606020202030204" pitchFamily="34" charset="0"/>
            </a:endParaRPr>
          </a:p>
        </p:txBody>
      </p:sp>
      <p:sp>
        <p:nvSpPr>
          <p:cNvPr id="5" name="Прямоугольник 4"/>
          <p:cNvSpPr/>
          <p:nvPr/>
        </p:nvSpPr>
        <p:spPr>
          <a:xfrm>
            <a:off x="5268193" y="2553866"/>
            <a:ext cx="3480271" cy="3539430"/>
          </a:xfrm>
          <a:prstGeom prst="rect">
            <a:avLst/>
          </a:prstGeom>
        </p:spPr>
        <p:txBody>
          <a:bodyPr wrap="square">
            <a:spAutoFit/>
          </a:bodyPr>
          <a:lstStyle/>
          <a:p>
            <a:pPr algn="r"/>
            <a:r>
              <a:rPr lang="ru-RU" sz="2800" dirty="0">
                <a:solidFill>
                  <a:srgbClr val="84CF00"/>
                </a:solidFill>
                <a:latin typeface="Arial Narrow" panose="020B0606020202030204" pitchFamily="34" charset="0"/>
              </a:rPr>
              <a:t>Аппаратные – усиление встроенных систем безопасности оборудования, добавление в сеть дополнительных средств обнаружения и отражения атак</a:t>
            </a: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120906">
            <a:off x="3591498" y="1867045"/>
            <a:ext cx="3736244" cy="4746868"/>
          </a:xfrm>
          <a:prstGeom prst="rect">
            <a:avLst/>
          </a:prstGeom>
        </p:spPr>
      </p:pic>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6303487">
            <a:off x="359420" y="3078014"/>
            <a:ext cx="3736244" cy="4746868"/>
          </a:xfrm>
          <a:prstGeom prst="rect">
            <a:avLst/>
          </a:prstGeom>
        </p:spPr>
      </p:pic>
    </p:spTree>
  </p:cSld>
  <p:clrMapOvr>
    <a:masterClrMapping/>
  </p:clrMapOvr>
  <p:transition spd="slow">
    <p:push dir="u"/>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Содержимое 2"/>
          <p:cNvSpPr txBox="1">
            <a:spLocks noGrp="1"/>
          </p:cNvSpPr>
          <p:nvPr>
            <p:ph idx="1"/>
          </p:nvPr>
        </p:nvSpPr>
        <p:spPr>
          <a:xfrm>
            <a:off x="429816" y="2420888"/>
            <a:ext cx="4187668" cy="3164985"/>
          </a:xfrm>
          <a:prstGeom prst="rect">
            <a:avLst/>
          </a:prstGeom>
        </p:spPr>
        <p:txBody>
          <a:bodyPr>
            <a:normAutofit/>
          </a:bodyPr>
          <a:lstStyle/>
          <a:p>
            <a:r>
              <a:rPr sz="2800" dirty="0" err="1" smtClean="0">
                <a:solidFill>
                  <a:srgbClr val="84CF00"/>
                </a:solidFill>
                <a:latin typeface="Arial Narrow" panose="020B0606020202030204" pitchFamily="34" charset="0"/>
              </a:rPr>
              <a:t>Настройка</a:t>
            </a:r>
            <a:r>
              <a:rPr sz="2800" dirty="0" smtClean="0">
                <a:solidFill>
                  <a:srgbClr val="84CF00"/>
                </a:solidFill>
                <a:latin typeface="Arial Narrow" panose="020B0606020202030204" pitchFamily="34" charset="0"/>
              </a:rPr>
              <a:t> </a:t>
            </a:r>
            <a:r>
              <a:rPr sz="2800" dirty="0" err="1">
                <a:solidFill>
                  <a:srgbClr val="84CF00"/>
                </a:solidFill>
                <a:latin typeface="Arial Narrow" panose="020B0606020202030204" pitchFamily="34" charset="0"/>
              </a:rPr>
              <a:t>домашнего</a:t>
            </a:r>
            <a:r>
              <a:rPr sz="2800" dirty="0">
                <a:solidFill>
                  <a:srgbClr val="84CF00"/>
                </a:solidFill>
                <a:latin typeface="Arial Narrow" panose="020B0606020202030204" pitchFamily="34" charset="0"/>
              </a:rPr>
              <a:t> </a:t>
            </a:r>
            <a:r>
              <a:rPr lang="ru-RU" sz="2800" dirty="0" smtClean="0">
                <a:solidFill>
                  <a:srgbClr val="84CF00"/>
                </a:solidFill>
                <a:latin typeface="Arial Narrow" panose="020B0606020202030204" pitchFamily="34" charset="0"/>
              </a:rPr>
              <a:t>  </a:t>
            </a:r>
            <a:r>
              <a:rPr sz="2800" dirty="0" err="1" smtClean="0">
                <a:solidFill>
                  <a:srgbClr val="84CF00"/>
                </a:solidFill>
                <a:latin typeface="Arial Narrow" panose="020B0606020202030204" pitchFamily="34" charset="0"/>
              </a:rPr>
              <a:t>роутера</a:t>
            </a:r>
            <a:r>
              <a:rPr sz="2800" dirty="0" smtClean="0">
                <a:solidFill>
                  <a:srgbClr val="84CF00"/>
                </a:solidFill>
                <a:latin typeface="Arial Narrow" panose="020B0606020202030204" pitchFamily="34" charset="0"/>
              </a:rPr>
              <a:t> </a:t>
            </a:r>
            <a:endParaRPr lang="ru-RU" sz="2800" dirty="0" smtClean="0">
              <a:solidFill>
                <a:srgbClr val="84CF00"/>
              </a:solidFill>
              <a:latin typeface="Arial Narrow" panose="020B0606020202030204" pitchFamily="34" charset="0"/>
            </a:endParaRPr>
          </a:p>
          <a:p>
            <a:r>
              <a:rPr sz="2800" dirty="0" err="1" smtClean="0">
                <a:solidFill>
                  <a:srgbClr val="84CF00"/>
                </a:solidFill>
                <a:latin typeface="Arial Narrow" panose="020B0606020202030204" pitchFamily="34" charset="0"/>
              </a:rPr>
              <a:t>Прокси-сервер</a:t>
            </a:r>
            <a:r>
              <a:rPr sz="2800" dirty="0" smtClean="0">
                <a:solidFill>
                  <a:srgbClr val="84CF00"/>
                </a:solidFill>
                <a:latin typeface="Arial Narrow" panose="020B0606020202030204" pitchFamily="34" charset="0"/>
              </a:rPr>
              <a:t> </a:t>
            </a:r>
            <a:r>
              <a:rPr sz="2800" dirty="0">
                <a:solidFill>
                  <a:srgbClr val="84CF00"/>
                </a:solidFill>
                <a:latin typeface="Arial Narrow" panose="020B0606020202030204" pitchFamily="34" charset="0"/>
              </a:rPr>
              <a:t>и </a:t>
            </a:r>
            <a:r>
              <a:rPr sz="2800" dirty="0" err="1">
                <a:solidFill>
                  <a:srgbClr val="84CF00"/>
                </a:solidFill>
                <a:latin typeface="Arial Narrow" panose="020B0606020202030204" pitchFamily="34" charset="0"/>
              </a:rPr>
              <a:t>зачем</a:t>
            </a:r>
            <a:r>
              <a:rPr sz="2800" dirty="0">
                <a:solidFill>
                  <a:srgbClr val="84CF00"/>
                </a:solidFill>
                <a:latin typeface="Arial Narrow" panose="020B0606020202030204" pitchFamily="34" charset="0"/>
              </a:rPr>
              <a:t> </a:t>
            </a:r>
            <a:r>
              <a:rPr sz="2800" dirty="0" err="1">
                <a:solidFill>
                  <a:srgbClr val="84CF00"/>
                </a:solidFill>
                <a:latin typeface="Arial Narrow" panose="020B0606020202030204" pitchFamily="34" charset="0"/>
              </a:rPr>
              <a:t>он</a:t>
            </a:r>
            <a:r>
              <a:rPr sz="2800" dirty="0">
                <a:solidFill>
                  <a:srgbClr val="84CF00"/>
                </a:solidFill>
                <a:latin typeface="Arial Narrow" panose="020B0606020202030204" pitchFamily="34" charset="0"/>
              </a:rPr>
              <a:t> </a:t>
            </a:r>
            <a:r>
              <a:rPr sz="2800" dirty="0" err="1" smtClean="0">
                <a:solidFill>
                  <a:srgbClr val="84CF00"/>
                </a:solidFill>
                <a:latin typeface="Arial Narrow" panose="020B0606020202030204" pitchFamily="34" charset="0"/>
              </a:rPr>
              <a:t>нужен</a:t>
            </a:r>
            <a:endParaRPr lang="ru-RU" sz="2800" dirty="0" smtClean="0">
              <a:solidFill>
                <a:srgbClr val="84CF00"/>
              </a:solidFill>
              <a:latin typeface="Arial Narrow" panose="020B0606020202030204" pitchFamily="34" charset="0"/>
            </a:endParaRPr>
          </a:p>
          <a:p>
            <a:r>
              <a:rPr sz="2800" dirty="0" err="1" smtClean="0">
                <a:solidFill>
                  <a:srgbClr val="84CF00"/>
                </a:solidFill>
                <a:latin typeface="Arial Narrow" panose="020B0606020202030204" pitchFamily="34" charset="0"/>
              </a:rPr>
              <a:t>Отключение</a:t>
            </a:r>
            <a:r>
              <a:rPr sz="2800" dirty="0" smtClean="0">
                <a:solidFill>
                  <a:srgbClr val="84CF00"/>
                </a:solidFill>
                <a:latin typeface="Arial Narrow" panose="020B0606020202030204" pitchFamily="34" charset="0"/>
              </a:rPr>
              <a:t> </a:t>
            </a:r>
            <a:r>
              <a:rPr sz="2800" dirty="0">
                <a:solidFill>
                  <a:srgbClr val="84CF00"/>
                </a:solidFill>
                <a:latin typeface="Arial Narrow" panose="020B0606020202030204" pitchFamily="34" charset="0"/>
              </a:rPr>
              <a:t>Wi-Fi  </a:t>
            </a:r>
            <a:r>
              <a:rPr sz="2800" dirty="0" err="1">
                <a:solidFill>
                  <a:srgbClr val="84CF00"/>
                </a:solidFill>
                <a:latin typeface="Arial Narrow" panose="020B0606020202030204" pitchFamily="34" charset="0"/>
              </a:rPr>
              <a:t>по</a:t>
            </a:r>
            <a:r>
              <a:rPr sz="2800" dirty="0">
                <a:solidFill>
                  <a:srgbClr val="84CF00"/>
                </a:solidFill>
                <a:latin typeface="Arial Narrow" panose="020B0606020202030204" pitchFamily="34" charset="0"/>
              </a:rPr>
              <a:t> </a:t>
            </a:r>
            <a:r>
              <a:rPr sz="2800" dirty="0" err="1" smtClean="0">
                <a:solidFill>
                  <a:srgbClr val="84CF00"/>
                </a:solidFill>
                <a:latin typeface="Arial Narrow" panose="020B0606020202030204" pitchFamily="34" charset="0"/>
              </a:rPr>
              <a:t>расписанию</a:t>
            </a:r>
            <a:endParaRPr lang="ru-RU" sz="2800" dirty="0" smtClean="0">
              <a:solidFill>
                <a:srgbClr val="84CF00"/>
              </a:solidFill>
              <a:latin typeface="Arial Narrow" panose="020B0606020202030204" pitchFamily="34" charset="0"/>
            </a:endParaRPr>
          </a:p>
          <a:p>
            <a:r>
              <a:rPr sz="2800" dirty="0" err="1" smtClean="0">
                <a:solidFill>
                  <a:srgbClr val="84CF00"/>
                </a:solidFill>
                <a:latin typeface="Arial Narrow" panose="020B0606020202030204" pitchFamily="34" charset="0"/>
              </a:rPr>
              <a:t>Черные</a:t>
            </a:r>
            <a:r>
              <a:rPr sz="2800" dirty="0" smtClean="0">
                <a:solidFill>
                  <a:srgbClr val="84CF00"/>
                </a:solidFill>
                <a:latin typeface="Arial Narrow" panose="020B0606020202030204" pitchFamily="34" charset="0"/>
              </a:rPr>
              <a:t>/</a:t>
            </a:r>
            <a:r>
              <a:rPr sz="2800" dirty="0" err="1" smtClean="0">
                <a:solidFill>
                  <a:srgbClr val="84CF00"/>
                </a:solidFill>
                <a:latin typeface="Arial Narrow" panose="020B0606020202030204" pitchFamily="34" charset="0"/>
              </a:rPr>
              <a:t>белые</a:t>
            </a:r>
            <a:r>
              <a:rPr sz="2800" dirty="0" smtClean="0">
                <a:solidFill>
                  <a:srgbClr val="84CF00"/>
                </a:solidFill>
                <a:latin typeface="Arial Narrow" panose="020B0606020202030204" pitchFamily="34" charset="0"/>
              </a:rPr>
              <a:t> </a:t>
            </a:r>
            <a:r>
              <a:rPr sz="2800" dirty="0" err="1" smtClean="0">
                <a:solidFill>
                  <a:srgbClr val="84CF00"/>
                </a:solidFill>
                <a:latin typeface="Arial Narrow" panose="020B0606020202030204" pitchFamily="34" charset="0"/>
              </a:rPr>
              <a:t>списки</a:t>
            </a:r>
            <a:endParaRPr sz="2800" dirty="0">
              <a:solidFill>
                <a:srgbClr val="84CF00"/>
              </a:solidFill>
              <a:latin typeface="Arial Narrow" panose="020B0606020202030204" pitchFamily="34" charset="0"/>
            </a:endParaRPr>
          </a:p>
        </p:txBody>
      </p:sp>
      <p:sp>
        <p:nvSpPr>
          <p:cNvPr id="5" name="Заголовок 1"/>
          <p:cNvSpPr txBox="1">
            <a:spLocks/>
          </p:cNvSpPr>
          <p:nvPr/>
        </p:nvSpPr>
        <p:spPr>
          <a:xfrm>
            <a:off x="539552" y="764704"/>
            <a:ext cx="404025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92500"/>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5pPr>
            <a:lvl6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6pPr>
            <a:lvl7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7pPr>
            <a:lvl8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8pPr>
            <a:lvl9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9pPr>
          </a:lstStyle>
          <a:p>
            <a:pPr defTabSz="813816">
              <a:lnSpc>
                <a:spcPct val="90000"/>
              </a:lnSpc>
              <a:spcBef>
                <a:spcPct val="0"/>
              </a:spcBef>
              <a:defRPr sz="4140"/>
            </a:pPr>
            <a:r>
              <a:rPr lang="ru-RU" sz="4000" b="1" dirty="0" err="1">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Кибербезопасность</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 </a:t>
            </a:r>
          </a:p>
          <a:p>
            <a:pPr defTabSz="813816">
              <a:lnSpc>
                <a:spcPct val="90000"/>
              </a:lnSpc>
              <a:spcBef>
                <a:spcPct val="0"/>
              </a:spcBef>
              <a:defRPr sz="4140"/>
            </a:pP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для детей</a:t>
            </a:r>
          </a:p>
        </p:txBody>
      </p:sp>
      <p:sp>
        <p:nvSpPr>
          <p:cNvPr id="3" name="Прямоугольник 2"/>
          <p:cNvSpPr/>
          <p:nvPr/>
        </p:nvSpPr>
        <p:spPr>
          <a:xfrm>
            <a:off x="4932040" y="0"/>
            <a:ext cx="3168352" cy="6858000"/>
          </a:xfrm>
          <a:prstGeom prst="rect">
            <a:avLst/>
          </a:prstGeom>
          <a:solidFill>
            <a:srgbClr val="47C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7599" y="620688"/>
            <a:ext cx="4216849" cy="3096344"/>
          </a:xfrm>
          <a:prstGeom prst="rect">
            <a:avLst/>
          </a:prstGeom>
        </p:spPr>
      </p:pic>
    </p:spTree>
  </p:cSld>
  <p:clrMapOvr>
    <a:masterClrMapping/>
  </p:clrMapOvr>
  <p:transition spd="slow">
    <p:push dir="u"/>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75556" y="990262"/>
            <a:ext cx="7992888" cy="1200329"/>
          </a:xfrm>
          <a:prstGeom prst="rect">
            <a:avLst/>
          </a:prstGeom>
        </p:spPr>
        <p:txBody>
          <a:bodyPr wrap="square">
            <a:spAutoFit/>
          </a:bodyPr>
          <a:lstStyle/>
          <a:p>
            <a:r>
              <a:rPr lang="ru-RU" dirty="0">
                <a:solidFill>
                  <a:srgbClr val="CBE3F1"/>
                </a:solidFill>
                <a:latin typeface="Arial" panose="020B0604020202020204" pitchFamily="34" charset="0"/>
                <a:cs typeface="Arial" panose="020B0604020202020204" pitchFamily="34" charset="0"/>
              </a:rPr>
              <a:t>стал настолько реальным, что мы воспринимаем страницу человека, как </a:t>
            </a:r>
            <a:r>
              <a:rPr lang="ru-RU" dirty="0" smtClean="0">
                <a:solidFill>
                  <a:srgbClr val="CBE3F1"/>
                </a:solidFill>
                <a:latin typeface="Arial" panose="020B0604020202020204" pitchFamily="34" charset="0"/>
                <a:cs typeface="Arial" panose="020B0604020202020204" pitchFamily="34" charset="0"/>
              </a:rPr>
              <a:t>его самого</a:t>
            </a:r>
            <a:r>
              <a:rPr lang="ru-RU" dirty="0">
                <a:solidFill>
                  <a:srgbClr val="CBE3F1"/>
                </a:solidFill>
                <a:latin typeface="Arial" panose="020B0604020202020204" pitchFamily="34" charset="0"/>
                <a:cs typeface="Arial" panose="020B0604020202020204" pitchFamily="34" charset="0"/>
              </a:rPr>
              <a:t>. Смотрим на записи и делаем выводы. Если у Вас </a:t>
            </a:r>
            <a:r>
              <a:rPr lang="ru-RU" dirty="0" smtClean="0">
                <a:solidFill>
                  <a:srgbClr val="CBE3F1"/>
                </a:solidFill>
                <a:latin typeface="Arial" panose="020B0604020202020204" pitchFamily="34" charset="0"/>
                <a:cs typeface="Arial" panose="020B0604020202020204" pitchFamily="34" charset="0"/>
              </a:rPr>
              <a:t> открытые</a:t>
            </a:r>
            <a:r>
              <a:rPr lang="ru-RU" dirty="0">
                <a:solidFill>
                  <a:srgbClr val="CBE3F1"/>
                </a:solidFill>
                <a:latin typeface="Arial" panose="020B0604020202020204" pitchFamily="34" charset="0"/>
                <a:cs typeface="Arial" panose="020B0604020202020204" pitchFamily="34" charset="0"/>
              </a:rPr>
              <a:t>» аккаунты </a:t>
            </a:r>
            <a:r>
              <a:rPr lang="ru-RU" dirty="0" smtClean="0">
                <a:solidFill>
                  <a:srgbClr val="CBE3F1"/>
                </a:solidFill>
                <a:latin typeface="Arial" panose="020B0604020202020204" pitchFamily="34" charset="0"/>
                <a:cs typeface="Arial" panose="020B0604020202020204" pitchFamily="34" charset="0"/>
              </a:rPr>
              <a:t>в социальных сетях</a:t>
            </a:r>
            <a:r>
              <a:rPr lang="ru-RU" dirty="0">
                <a:solidFill>
                  <a:srgbClr val="CBE3F1"/>
                </a:solidFill>
                <a:latin typeface="Arial" panose="020B0604020202020204" pitchFamily="34" charset="0"/>
                <a:cs typeface="Arial" panose="020B0604020202020204" pitchFamily="34" charset="0"/>
              </a:rPr>
              <a:t>, то нужно понимать, что информацию в них может </a:t>
            </a:r>
            <a:r>
              <a:rPr lang="ru-RU" dirty="0" smtClean="0">
                <a:solidFill>
                  <a:srgbClr val="CBE3F1"/>
                </a:solidFill>
                <a:latin typeface="Arial" panose="020B0604020202020204" pitchFamily="34" charset="0"/>
                <a:cs typeface="Arial" panose="020B0604020202020204" pitchFamily="34" charset="0"/>
              </a:rPr>
              <a:t>увидеть </a:t>
            </a:r>
            <a:r>
              <a:rPr lang="ru-RU" dirty="0">
                <a:solidFill>
                  <a:srgbClr val="CBE3F1"/>
                </a:solidFill>
                <a:latin typeface="Arial" panose="020B0604020202020204" pitchFamily="34" charset="0"/>
                <a:cs typeface="Arial" panose="020B0604020202020204" pitchFamily="34" charset="0"/>
              </a:rPr>
              <a:t>любой пользователь.</a:t>
            </a:r>
          </a:p>
        </p:txBody>
      </p:sp>
      <p:sp>
        <p:nvSpPr>
          <p:cNvPr id="3" name="Прямоугольник 2"/>
          <p:cNvSpPr/>
          <p:nvPr/>
        </p:nvSpPr>
        <p:spPr>
          <a:xfrm>
            <a:off x="611560" y="116632"/>
            <a:ext cx="2299027" cy="692497"/>
          </a:xfrm>
          <a:prstGeom prst="rect">
            <a:avLst/>
          </a:prstGeom>
        </p:spPr>
        <p:txBody>
          <a:bodyPr wrap="none">
            <a:spAutoFit/>
          </a:bodyPr>
          <a:lstStyle/>
          <a:p>
            <a:r>
              <a:rPr lang="ru-RU" sz="3900" b="1" dirty="0" err="1">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Медиамир</a:t>
            </a:r>
            <a:endParaRPr lang="ru-RU" sz="39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71725"/>
            <a:ext cx="9144000" cy="4486275"/>
          </a:xfrm>
          <a:prstGeom prst="rect">
            <a:avLst/>
          </a:prstGeom>
        </p:spPr>
      </p:pic>
    </p:spTree>
    <p:extLst>
      <p:ext uri="{BB962C8B-B14F-4D97-AF65-F5344CB8AC3E}">
        <p14:creationId xmlns:p14="http://schemas.microsoft.com/office/powerpoint/2010/main" val="246622390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60112" y="4717736"/>
            <a:ext cx="8064896" cy="1477328"/>
          </a:xfrm>
          <a:prstGeom prst="rect">
            <a:avLst/>
          </a:prstGeom>
        </p:spPr>
        <p:txBody>
          <a:bodyPr wrap="square">
            <a:spAutoFit/>
          </a:bodyPr>
          <a:lstStyle/>
          <a:p>
            <a:r>
              <a:rPr lang="ru-RU" dirty="0">
                <a:solidFill>
                  <a:srgbClr val="CBE3F1"/>
                </a:solidFill>
                <a:latin typeface="Arial" panose="020B0604020202020204" pitchFamily="34" charset="0"/>
                <a:cs typeface="Arial" panose="020B0604020202020204" pitchFamily="34" charset="0"/>
              </a:rPr>
              <a:t>При этом особое внимание следует обратить на то, что информационная </a:t>
            </a:r>
          </a:p>
          <a:p>
            <a:r>
              <a:rPr lang="ru-RU" dirty="0">
                <a:solidFill>
                  <a:srgbClr val="CBE3F1"/>
                </a:solidFill>
                <a:latin typeface="Arial" panose="020B0604020202020204" pitchFamily="34" charset="0"/>
                <a:cs typeface="Arial" panose="020B0604020202020204" pitchFamily="34" charset="0"/>
              </a:rPr>
              <a:t>перегрузка при длительном использовании Интернета и, связанное с </a:t>
            </a:r>
            <a:r>
              <a:rPr lang="ru-RU" dirty="0" smtClean="0">
                <a:solidFill>
                  <a:srgbClr val="CBE3F1"/>
                </a:solidFill>
                <a:latin typeface="Arial" panose="020B0604020202020204" pitchFamily="34" charset="0"/>
                <a:cs typeface="Arial" panose="020B0604020202020204" pitchFamily="34" charset="0"/>
              </a:rPr>
              <a:t>этим эмоциональное </a:t>
            </a:r>
            <a:r>
              <a:rPr lang="ru-RU" dirty="0">
                <a:solidFill>
                  <a:srgbClr val="CBE3F1"/>
                </a:solidFill>
                <a:latin typeface="Arial" panose="020B0604020202020204" pitchFamily="34" charset="0"/>
                <a:cs typeface="Arial" panose="020B0604020202020204" pitchFamily="34" charset="0"/>
              </a:rPr>
              <a:t>возбуждение, обманчивое повышение </a:t>
            </a:r>
            <a:r>
              <a:rPr lang="ru-RU" dirty="0" smtClean="0">
                <a:solidFill>
                  <a:srgbClr val="CBE3F1"/>
                </a:solidFill>
                <a:latin typeface="Arial" panose="020B0604020202020204" pitchFamily="34" charset="0"/>
                <a:cs typeface="Arial" panose="020B0604020202020204" pitchFamily="34" charset="0"/>
              </a:rPr>
              <a:t>работоспособности непосредственно </a:t>
            </a:r>
            <a:r>
              <a:rPr lang="ru-RU" dirty="0">
                <a:solidFill>
                  <a:srgbClr val="CBE3F1"/>
                </a:solidFill>
                <a:latin typeface="Arial" panose="020B0604020202020204" pitchFamily="34" charset="0"/>
                <a:cs typeface="Arial" panose="020B0604020202020204" pitchFamily="34" charset="0"/>
              </a:rPr>
              <a:t>за экраном компьютера, опасны как для психического, так </a:t>
            </a:r>
            <a:r>
              <a:rPr lang="ru-RU" dirty="0" smtClean="0">
                <a:solidFill>
                  <a:srgbClr val="CBE3F1"/>
                </a:solidFill>
                <a:latin typeface="Arial" panose="020B0604020202020204" pitchFamily="34" charset="0"/>
                <a:cs typeface="Arial" panose="020B0604020202020204" pitchFamily="34" charset="0"/>
              </a:rPr>
              <a:t>и физического </a:t>
            </a:r>
            <a:r>
              <a:rPr lang="ru-RU" dirty="0">
                <a:solidFill>
                  <a:srgbClr val="CBE3F1"/>
                </a:solidFill>
                <a:latin typeface="Arial" panose="020B0604020202020204" pitchFamily="34" charset="0"/>
                <a:cs typeface="Arial" panose="020B0604020202020204" pitchFamily="34" charset="0"/>
              </a:rPr>
              <a:t>здоровья молодого человека</a:t>
            </a:r>
          </a:p>
        </p:txBody>
      </p:sp>
      <p:sp>
        <p:nvSpPr>
          <p:cNvPr id="4" name="Прямоугольник 3"/>
          <p:cNvSpPr/>
          <p:nvPr/>
        </p:nvSpPr>
        <p:spPr>
          <a:xfrm>
            <a:off x="660736" y="692696"/>
            <a:ext cx="4862228" cy="692497"/>
          </a:xfrm>
          <a:prstGeom prst="rect">
            <a:avLst/>
          </a:prstGeom>
        </p:spPr>
        <p:txBody>
          <a:bodyPr wrap="none">
            <a:spAutoFit/>
          </a:bodyPr>
          <a:lstStyle/>
          <a:p>
            <a:r>
              <a:rPr lang="ru-RU" sz="3900" b="1" dirty="0" smtClean="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Интернет-зависимость</a:t>
            </a:r>
            <a:endParaRPr lang="ru-RU" sz="39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4440" y="-662936"/>
            <a:ext cx="6858000" cy="6858000"/>
          </a:xfrm>
          <a:prstGeom prst="rect">
            <a:avLst/>
          </a:prstGeom>
        </p:spPr>
      </p:pic>
    </p:spTree>
    <p:extLst>
      <p:ext uri="{BB962C8B-B14F-4D97-AF65-F5344CB8AC3E}">
        <p14:creationId xmlns:p14="http://schemas.microsoft.com/office/powerpoint/2010/main" val="1998379207"/>
      </p:ext>
    </p:extLst>
  </p:cSld>
  <p:clrMapOvr>
    <a:masterClrMapping/>
  </p:clrMapOvr>
  <p:transition spd="slow">
    <p:push dir="u"/>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 name="Заголовок 1"/>
          <p:cNvSpPr txBox="1">
            <a:spLocks noGrp="1"/>
          </p:cNvSpPr>
          <p:nvPr>
            <p:ph type="title"/>
          </p:nvPr>
        </p:nvSpPr>
        <p:spPr>
          <a:xfrm>
            <a:off x="5940152" y="626467"/>
            <a:ext cx="2812775" cy="1089529"/>
          </a:xfrm>
          <a:prstGeom prst="rect">
            <a:avLst/>
          </a:prstGeom>
        </p:spPr>
        <p:txBody>
          <a:bodyPr wrap="square">
            <a:spAutoFit/>
          </a:bodyPr>
          <a:lstStyle/>
          <a:p>
            <a:pPr marL="268833" defTabSz="896111">
              <a:spcBef>
                <a:spcPts val="500"/>
              </a:spcBef>
              <a:buFont typeface="Wingdings 2"/>
            </a:pPr>
            <a:r>
              <a:rPr sz="2400" dirty="0" err="1">
                <a:solidFill>
                  <a:srgbClr val="FF0000"/>
                </a:solidFill>
                <a:latin typeface="Arial Narrow" panose="020B0606020202030204" pitchFamily="34" charset="0"/>
                <a:ea typeface="+mn-ea"/>
                <a:cs typeface="+mn-cs"/>
              </a:rPr>
              <a:t>Атаки</a:t>
            </a:r>
            <a:r>
              <a:rPr lang="ru-RU" sz="2400" dirty="0">
                <a:solidFill>
                  <a:srgbClr val="FF0000"/>
                </a:solidFill>
                <a:latin typeface="Arial Narrow" panose="020B0606020202030204" pitchFamily="34" charset="0"/>
                <a:ea typeface="+mn-ea"/>
                <a:cs typeface="+mn-cs"/>
              </a:rPr>
              <a:t>,</a:t>
            </a:r>
            <a:r>
              <a:rPr sz="2400" dirty="0">
                <a:solidFill>
                  <a:srgbClr val="FF0000"/>
                </a:solidFill>
                <a:latin typeface="Arial Narrow" panose="020B0606020202030204" pitchFamily="34" charset="0"/>
                <a:ea typeface="+mn-ea"/>
                <a:cs typeface="+mn-cs"/>
              </a:rPr>
              <a:t> </a:t>
            </a:r>
            <a:r>
              <a:rPr sz="2400" dirty="0" err="1">
                <a:solidFill>
                  <a:srgbClr val="FF0000"/>
                </a:solidFill>
                <a:latin typeface="Arial Narrow" panose="020B0606020202030204" pitchFamily="34" charset="0"/>
                <a:ea typeface="+mn-ea"/>
                <a:cs typeface="+mn-cs"/>
              </a:rPr>
              <a:t>связанные</a:t>
            </a:r>
            <a:r>
              <a:rPr sz="2400" dirty="0">
                <a:solidFill>
                  <a:srgbClr val="FF0000"/>
                </a:solidFill>
                <a:latin typeface="Arial Narrow" panose="020B0606020202030204" pitchFamily="34" charset="0"/>
                <a:ea typeface="+mn-ea"/>
                <a:cs typeface="+mn-cs"/>
              </a:rPr>
              <a:t> с </a:t>
            </a:r>
            <a:r>
              <a:rPr sz="2400" dirty="0" err="1">
                <a:solidFill>
                  <a:srgbClr val="FF0000"/>
                </a:solidFill>
                <a:latin typeface="Arial Narrow" panose="020B0606020202030204" pitchFamily="34" charset="0"/>
                <a:ea typeface="+mn-ea"/>
                <a:cs typeface="+mn-cs"/>
              </a:rPr>
              <a:t>социальной</a:t>
            </a:r>
            <a:r>
              <a:rPr sz="2400" dirty="0">
                <a:solidFill>
                  <a:srgbClr val="FF0000"/>
                </a:solidFill>
                <a:latin typeface="Arial Narrow" panose="020B0606020202030204" pitchFamily="34" charset="0"/>
                <a:ea typeface="+mn-ea"/>
                <a:cs typeface="+mn-cs"/>
              </a:rPr>
              <a:t> </a:t>
            </a:r>
            <a:r>
              <a:rPr sz="2400" dirty="0" err="1">
                <a:solidFill>
                  <a:srgbClr val="FF0000"/>
                </a:solidFill>
                <a:latin typeface="Arial Narrow" panose="020B0606020202030204" pitchFamily="34" charset="0"/>
                <a:ea typeface="+mn-ea"/>
                <a:cs typeface="+mn-cs"/>
              </a:rPr>
              <a:t>инженерией</a:t>
            </a:r>
            <a:endParaRPr sz="2400" dirty="0">
              <a:solidFill>
                <a:srgbClr val="FF0000"/>
              </a:solidFill>
              <a:latin typeface="Arial Narrow" panose="020B0606020202030204" pitchFamily="34" charset="0"/>
              <a:ea typeface="+mn-ea"/>
              <a:cs typeface="+mn-cs"/>
            </a:endParaRPr>
          </a:p>
        </p:txBody>
      </p:sp>
      <p:graphicFrame>
        <p:nvGraphicFramePr>
          <p:cNvPr id="5" name="Диаграмма 4"/>
          <p:cNvGraphicFramePr/>
          <p:nvPr>
            <p:extLst>
              <p:ext uri="{D42A27DB-BD31-4B8C-83A1-F6EECF244321}">
                <p14:modId xmlns:p14="http://schemas.microsoft.com/office/powerpoint/2010/main" val="3611656699"/>
              </p:ext>
            </p:extLst>
          </p:nvPr>
        </p:nvGraphicFramePr>
        <p:xfrm>
          <a:off x="2167149" y="1916832"/>
          <a:ext cx="4752528" cy="3476078"/>
        </p:xfrm>
        <a:graphic>
          <a:graphicData uri="http://schemas.openxmlformats.org/drawingml/2006/chart">
            <c:chart xmlns:c="http://schemas.openxmlformats.org/drawingml/2006/chart" xmlns:r="http://schemas.openxmlformats.org/officeDocument/2006/relationships" r:id="rId3"/>
          </a:graphicData>
        </a:graphic>
      </p:graphicFrame>
      <p:sp>
        <p:nvSpPr>
          <p:cNvPr id="3" name="Прямоугольник 2"/>
          <p:cNvSpPr/>
          <p:nvPr/>
        </p:nvSpPr>
        <p:spPr>
          <a:xfrm>
            <a:off x="-10567" y="2985090"/>
            <a:ext cx="2808312" cy="1569660"/>
          </a:xfrm>
          <a:prstGeom prst="rect">
            <a:avLst/>
          </a:prstGeom>
        </p:spPr>
        <p:txBody>
          <a:bodyPr wrap="square">
            <a:spAutoFit/>
          </a:bodyPr>
          <a:lstStyle/>
          <a:p>
            <a:pPr algn="r" defTabSz="886968">
              <a:spcBef>
                <a:spcPts val="400"/>
              </a:spcBef>
            </a:pPr>
            <a:r>
              <a:rPr lang="ru-RU" sz="2400" b="1" dirty="0" err="1">
                <a:solidFill>
                  <a:srgbClr val="84CF00"/>
                </a:solidFill>
                <a:latin typeface="Arial Narrow" panose="020B0606020202030204" pitchFamily="34" charset="0"/>
              </a:rPr>
              <a:t>Кибербуллинг</a:t>
            </a:r>
            <a:r>
              <a:rPr lang="ru-RU" sz="2400" b="1" dirty="0">
                <a:solidFill>
                  <a:srgbClr val="84CF00"/>
                </a:solidFill>
                <a:latin typeface="Arial Narrow" panose="020B0606020202030204" pitchFamily="34" charset="0"/>
              </a:rPr>
              <a:t> (электронная травля, </a:t>
            </a:r>
            <a:r>
              <a:rPr lang="ru-RU" sz="2400" b="1" dirty="0" smtClean="0">
                <a:solidFill>
                  <a:srgbClr val="84CF00"/>
                </a:solidFill>
                <a:latin typeface="Arial Narrow" panose="020B0606020202030204" pitchFamily="34" charset="0"/>
              </a:rPr>
              <a:t>жестокость </a:t>
            </a:r>
            <a:r>
              <a:rPr lang="ru-RU" sz="2400" b="1" dirty="0">
                <a:solidFill>
                  <a:srgbClr val="84CF00"/>
                </a:solidFill>
                <a:latin typeface="Arial Narrow" panose="020B0606020202030204" pitchFamily="34" charset="0"/>
              </a:rPr>
              <a:t>онлайн)</a:t>
            </a:r>
          </a:p>
        </p:txBody>
      </p:sp>
      <p:sp>
        <p:nvSpPr>
          <p:cNvPr id="7" name="Прямоугольник 6"/>
          <p:cNvSpPr/>
          <p:nvPr/>
        </p:nvSpPr>
        <p:spPr>
          <a:xfrm>
            <a:off x="6300192" y="2985090"/>
            <a:ext cx="2632546" cy="1569660"/>
          </a:xfrm>
          <a:prstGeom prst="rect">
            <a:avLst/>
          </a:prstGeom>
        </p:spPr>
        <p:txBody>
          <a:bodyPr wrap="square">
            <a:spAutoFit/>
          </a:bodyPr>
          <a:lstStyle/>
          <a:p>
            <a:r>
              <a:rPr lang="ru-RU" sz="2400" b="1" dirty="0" err="1">
                <a:solidFill>
                  <a:srgbClr val="84CF00"/>
                </a:solidFill>
                <a:latin typeface="Arial Narrow" panose="020B0606020202030204" pitchFamily="34" charset="0"/>
              </a:rPr>
              <a:t>Фи́шинг</a:t>
            </a:r>
            <a:r>
              <a:rPr lang="ru-RU" sz="2400" b="1" dirty="0">
                <a:solidFill>
                  <a:srgbClr val="84CF00"/>
                </a:solidFill>
                <a:latin typeface="Arial Narrow" panose="020B0606020202030204" pitchFamily="34" charset="0"/>
              </a:rPr>
              <a:t> </a:t>
            </a:r>
            <a:r>
              <a:rPr lang="ru-RU" sz="2400" b="1" dirty="0" smtClean="0">
                <a:solidFill>
                  <a:srgbClr val="84CF00"/>
                </a:solidFill>
                <a:latin typeface="Arial Narrow" panose="020B0606020202030204" pitchFamily="34" charset="0"/>
              </a:rPr>
              <a:t>(англ. </a:t>
            </a:r>
          </a:p>
          <a:p>
            <a:r>
              <a:rPr lang="ru-RU" sz="2400" b="1" dirty="0" err="1" smtClean="0">
                <a:solidFill>
                  <a:srgbClr val="84CF00"/>
                </a:solidFill>
                <a:latin typeface="Arial Narrow" panose="020B0606020202030204" pitchFamily="34" charset="0"/>
              </a:rPr>
              <a:t>phishing</a:t>
            </a:r>
            <a:r>
              <a:rPr lang="ru-RU" sz="2400" b="1" dirty="0" smtClean="0">
                <a:solidFill>
                  <a:srgbClr val="84CF00"/>
                </a:solidFill>
                <a:latin typeface="Arial Narrow" panose="020B0606020202030204" pitchFamily="34" charset="0"/>
              </a:rPr>
              <a:t> от </a:t>
            </a:r>
            <a:r>
              <a:rPr lang="ru-RU" sz="2400" b="1" dirty="0" err="1" smtClean="0">
                <a:solidFill>
                  <a:srgbClr val="84CF00"/>
                </a:solidFill>
                <a:latin typeface="Arial Narrow" panose="020B0606020202030204" pitchFamily="34" charset="0"/>
              </a:rPr>
              <a:t>fishing</a:t>
            </a:r>
            <a:r>
              <a:rPr lang="ru-RU" sz="2400" b="1" dirty="0" smtClean="0">
                <a:solidFill>
                  <a:srgbClr val="84CF00"/>
                </a:solidFill>
                <a:latin typeface="Arial Narrow" panose="020B0606020202030204" pitchFamily="34" charset="0"/>
              </a:rPr>
              <a:t> </a:t>
            </a:r>
          </a:p>
          <a:p>
            <a:r>
              <a:rPr lang="ru-RU" sz="2400" b="1" dirty="0" smtClean="0">
                <a:solidFill>
                  <a:srgbClr val="84CF00"/>
                </a:solidFill>
                <a:latin typeface="Arial Narrow" panose="020B0606020202030204" pitchFamily="34" charset="0"/>
              </a:rPr>
              <a:t>«рыбная ловля, выуживание») </a:t>
            </a:r>
            <a:endParaRPr lang="ru-RU" sz="2400" b="1" dirty="0">
              <a:solidFill>
                <a:srgbClr val="84CF00"/>
              </a:solidFill>
              <a:latin typeface="Arial Narrow" panose="020B0606020202030204" pitchFamily="34" charset="0"/>
            </a:endParaRPr>
          </a:p>
        </p:txBody>
      </p:sp>
      <p:sp>
        <p:nvSpPr>
          <p:cNvPr id="10" name="Прямоугольник 9"/>
          <p:cNvSpPr/>
          <p:nvPr/>
        </p:nvSpPr>
        <p:spPr>
          <a:xfrm>
            <a:off x="5719395" y="709566"/>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8" name="Заголовок 1"/>
          <p:cNvSpPr txBox="1">
            <a:spLocks/>
          </p:cNvSpPr>
          <p:nvPr/>
        </p:nvSpPr>
        <p:spPr>
          <a:xfrm>
            <a:off x="496449" y="673413"/>
            <a:ext cx="5112568" cy="1143001"/>
          </a:xfrm>
          <a:prstGeom prst="rect">
            <a:avLst/>
          </a:prstGeom>
        </p:spPr>
        <p:txBody>
          <a:bodyPr vert="horz" lIns="91440" tIns="45720" rIns="91440" bIns="45720" rtlCol="0" anchor="t">
            <a:normAutofit fontScale="90000"/>
          </a:bodyPr>
          <a:lstStyle>
            <a:lvl1pPr algn="ctr" defTabSz="795527" rtl="0" eaLnBrk="1" latinLnBrk="0" hangingPunct="1">
              <a:lnSpc>
                <a:spcPct val="90000"/>
              </a:lnSpc>
              <a:spcBef>
                <a:spcPct val="0"/>
              </a:spcBef>
              <a:buNone/>
              <a:defRPr sz="3915" kern="1200">
                <a:solidFill>
                  <a:schemeClr val="tx1"/>
                </a:solidFill>
                <a:latin typeface="+mj-lt"/>
                <a:ea typeface="+mj-ea"/>
                <a:cs typeface="+mj-cs"/>
              </a:defRPr>
            </a:lvl1pPr>
          </a:lstStyle>
          <a:p>
            <a:pPr algn="l" defTabSz="813816"/>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Угрозы информационной безопасности</a:t>
            </a:r>
            <a:endPar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Tree>
    <p:extLst>
      <p:ext uri="{BB962C8B-B14F-4D97-AF65-F5344CB8AC3E}">
        <p14:creationId xmlns:p14="http://schemas.microsoft.com/office/powerpoint/2010/main" val="1500519754"/>
      </p:ext>
    </p:extLst>
  </p:cSld>
  <p:clrMapOvr>
    <a:masterClrMapping/>
  </p:clrMapOvr>
  <p:transition spd="slow">
    <p:push dir="u"/>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Заголовок 1"/>
          <p:cNvSpPr txBox="1">
            <a:spLocks noGrp="1"/>
          </p:cNvSpPr>
          <p:nvPr>
            <p:ph type="title"/>
          </p:nvPr>
        </p:nvSpPr>
        <p:spPr>
          <a:xfrm>
            <a:off x="395536" y="557807"/>
            <a:ext cx="4041717" cy="1143001"/>
          </a:xfrm>
          <a:prstGeom prst="rect">
            <a:avLst/>
          </a:prstGeom>
        </p:spPr>
        <p:txBody>
          <a:bodyPr anchor="t">
            <a:noAutofit/>
          </a:bodyPr>
          <a:lstStyle>
            <a:lvl1pPr defTabSz="786384">
              <a:defRPr sz="4300"/>
            </a:lvl1pPr>
          </a:lstStyle>
          <a:p>
            <a:pPr defTabSz="813816"/>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Кибербул</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л</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инг</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 </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r>
            <a:b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b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бул</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л</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инг</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в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сети</a:t>
            </a:r>
            <a:endParaRPr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
        <p:nvSpPr>
          <p:cNvPr id="144" name="Содержимое 2"/>
          <p:cNvSpPr txBox="1">
            <a:spLocks noGrp="1"/>
          </p:cNvSpPr>
          <p:nvPr>
            <p:ph idx="1"/>
          </p:nvPr>
        </p:nvSpPr>
        <p:spPr>
          <a:xfrm>
            <a:off x="4629784" y="611279"/>
            <a:ext cx="4367463" cy="1089529"/>
          </a:xfrm>
          <a:prstGeom prst="rect">
            <a:avLst/>
          </a:prstGeom>
        </p:spPr>
        <p:txBody>
          <a:bodyPr wrap="square">
            <a:spAutoFit/>
          </a:bodyPr>
          <a:lstStyle/>
          <a:p>
            <a:pPr marL="268833" indent="0" defTabSz="896111">
              <a:spcBef>
                <a:spcPts val="500"/>
              </a:spcBef>
              <a:buFont typeface="Wingdings 2"/>
              <a:buNone/>
            </a:pPr>
            <a:r>
              <a:rPr sz="2400" dirty="0" err="1">
                <a:solidFill>
                  <a:srgbClr val="FF0000"/>
                </a:solidFill>
                <a:latin typeface="Arial Narrow" panose="020B0606020202030204" pitchFamily="34" charset="0"/>
              </a:rPr>
              <a:t>Борьба</a:t>
            </a:r>
            <a:r>
              <a:rPr sz="2400" dirty="0">
                <a:solidFill>
                  <a:srgbClr val="FF0000"/>
                </a:solidFill>
                <a:latin typeface="Arial Narrow" panose="020B0606020202030204" pitchFamily="34" charset="0"/>
              </a:rPr>
              <a:t> с </a:t>
            </a:r>
            <a:r>
              <a:rPr sz="2400" dirty="0" err="1">
                <a:solidFill>
                  <a:srgbClr val="FF0000"/>
                </a:solidFill>
                <a:latin typeface="Arial Narrow" panose="020B0606020202030204" pitchFamily="34" charset="0"/>
              </a:rPr>
              <a:t>бул</a:t>
            </a:r>
            <a:r>
              <a:rPr lang="ru-RU" sz="2400" dirty="0">
                <a:solidFill>
                  <a:srgbClr val="FF0000"/>
                </a:solidFill>
                <a:latin typeface="Arial Narrow" panose="020B0606020202030204" pitchFamily="34" charset="0"/>
              </a:rPr>
              <a:t>л</a:t>
            </a:r>
            <a:r>
              <a:rPr sz="2400" dirty="0" err="1">
                <a:solidFill>
                  <a:srgbClr val="FF0000"/>
                </a:solidFill>
                <a:latin typeface="Arial Narrow" panose="020B0606020202030204" pitchFamily="34" charset="0"/>
              </a:rPr>
              <a:t>ингом</a:t>
            </a:r>
            <a:r>
              <a:rPr sz="2400" dirty="0">
                <a:solidFill>
                  <a:srgbClr val="FF0000"/>
                </a:solidFill>
                <a:latin typeface="Arial Narrow" panose="020B0606020202030204" pitchFamily="34" charset="0"/>
              </a:rPr>
              <a:t> – </a:t>
            </a:r>
            <a:r>
              <a:rPr sz="2400" dirty="0" err="1">
                <a:solidFill>
                  <a:srgbClr val="FF0000"/>
                </a:solidFill>
                <a:latin typeface="Arial Narrow" panose="020B0606020202030204" pitchFamily="34" charset="0"/>
              </a:rPr>
              <a:t>коллективная</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защита</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периметра</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пространства</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коммуникации</a:t>
            </a:r>
            <a:endParaRPr sz="2400" dirty="0">
              <a:solidFill>
                <a:srgbClr val="FF0000"/>
              </a:solidFill>
              <a:latin typeface="Arial Narrow" panose="020B0606020202030204" pitchFamily="34" charset="0"/>
            </a:endParaRPr>
          </a:p>
        </p:txBody>
      </p:sp>
      <p:sp>
        <p:nvSpPr>
          <p:cNvPr id="5" name="Прямоугольник 4"/>
          <p:cNvSpPr/>
          <p:nvPr/>
        </p:nvSpPr>
        <p:spPr>
          <a:xfrm>
            <a:off x="4409028" y="671671"/>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7" name="Прямоугольник 6"/>
          <p:cNvSpPr/>
          <p:nvPr/>
        </p:nvSpPr>
        <p:spPr>
          <a:xfrm>
            <a:off x="395536" y="2337842"/>
            <a:ext cx="5444212" cy="3108543"/>
          </a:xfrm>
          <a:prstGeom prst="rect">
            <a:avLst/>
          </a:prstGeom>
        </p:spPr>
        <p:txBody>
          <a:bodyPr wrap="square">
            <a:spAutoFit/>
          </a:bodyPr>
          <a:lstStyle/>
          <a:p>
            <a:pPr>
              <a:buFont typeface="Arial"/>
              <a:buChar char="•"/>
            </a:pPr>
            <a:r>
              <a:rPr lang="ru-RU" sz="2800" dirty="0">
                <a:solidFill>
                  <a:srgbClr val="84CF00"/>
                </a:solidFill>
                <a:latin typeface="Arial Narrow" panose="020B0606020202030204" pitchFamily="34" charset="0"/>
              </a:rPr>
              <a:t>«Дневник </a:t>
            </a:r>
            <a:r>
              <a:rPr lang="ru-RU" sz="2800" dirty="0" err="1">
                <a:solidFill>
                  <a:srgbClr val="84CF00"/>
                </a:solidFill>
                <a:latin typeface="Arial Narrow" panose="020B0606020202030204" pitchFamily="34" charset="0"/>
              </a:rPr>
              <a:t>буллинга</a:t>
            </a:r>
            <a:r>
              <a:rPr lang="ru-RU" sz="2800" dirty="0">
                <a:solidFill>
                  <a:srgbClr val="84CF00"/>
                </a:solidFill>
                <a:latin typeface="Arial Narrow" panose="020B0606020202030204" pitchFamily="34" charset="0"/>
              </a:rPr>
              <a:t>»</a:t>
            </a:r>
          </a:p>
          <a:p>
            <a:pPr>
              <a:buFont typeface="Arial"/>
              <a:buChar char="•"/>
            </a:pPr>
            <a:r>
              <a:rPr lang="ru-RU" sz="2800" dirty="0">
                <a:solidFill>
                  <a:srgbClr val="84CF00"/>
                </a:solidFill>
                <a:latin typeface="Arial Narrow" panose="020B0606020202030204" pitchFamily="34" charset="0"/>
              </a:rPr>
              <a:t>«</a:t>
            </a:r>
            <a:r>
              <a:rPr lang="en-US" sz="2800" dirty="0">
                <a:solidFill>
                  <a:srgbClr val="84CF00"/>
                </a:solidFill>
                <a:latin typeface="Arial Narrow" panose="020B0606020202030204" pitchFamily="34" charset="0"/>
              </a:rPr>
              <a:t>Link crew» (</a:t>
            </a:r>
            <a:r>
              <a:rPr lang="ru-RU" sz="2800" dirty="0">
                <a:solidFill>
                  <a:srgbClr val="84CF00"/>
                </a:solidFill>
                <a:latin typeface="Arial Narrow" panose="020B0606020202030204" pitchFamily="34" charset="0"/>
              </a:rPr>
              <a:t>Команда связей)</a:t>
            </a:r>
          </a:p>
          <a:p>
            <a:pPr>
              <a:buFont typeface="Arial"/>
              <a:buChar char="•"/>
            </a:pPr>
            <a:r>
              <a:rPr lang="ru-RU" sz="2800" dirty="0">
                <a:solidFill>
                  <a:srgbClr val="84CF00"/>
                </a:solidFill>
                <a:latin typeface="Arial Narrow" panose="020B0606020202030204" pitchFamily="34" charset="0"/>
              </a:rPr>
              <a:t>«Совет отцов»</a:t>
            </a:r>
          </a:p>
          <a:p>
            <a:pPr>
              <a:buFont typeface="Arial"/>
              <a:buChar char="•"/>
            </a:pPr>
            <a:r>
              <a:rPr lang="ru-RU" sz="2800" dirty="0">
                <a:solidFill>
                  <a:srgbClr val="84CF00"/>
                </a:solidFill>
                <a:latin typeface="Arial Narrow" panose="020B0606020202030204" pitchFamily="34" charset="0"/>
              </a:rPr>
              <a:t>«</a:t>
            </a:r>
            <a:r>
              <a:rPr lang="en-US" sz="2800" dirty="0">
                <a:solidFill>
                  <a:srgbClr val="84CF00"/>
                </a:solidFill>
                <a:latin typeface="Arial Narrow" panose="020B0606020202030204" pitchFamily="34" charset="0"/>
              </a:rPr>
              <a:t>No-Blame-Approach</a:t>
            </a:r>
            <a:r>
              <a:rPr lang="en-US" sz="2800" dirty="0" smtClean="0">
                <a:solidFill>
                  <a:srgbClr val="84CF00"/>
                </a:solidFill>
                <a:latin typeface="Arial Narrow" panose="020B0606020202030204" pitchFamily="34" charset="0"/>
              </a:rPr>
              <a:t>»</a:t>
            </a:r>
            <a:endParaRPr lang="ru-RU" sz="2800" dirty="0">
              <a:solidFill>
                <a:srgbClr val="84CF00"/>
              </a:solidFill>
              <a:latin typeface="Arial Narrow" panose="020B0606020202030204" pitchFamily="34" charset="0"/>
            </a:endParaRPr>
          </a:p>
          <a:p>
            <a:pPr>
              <a:buFont typeface="Arial"/>
              <a:buChar char="•"/>
            </a:pPr>
            <a:r>
              <a:rPr lang="ru-RU" sz="2800" dirty="0">
                <a:solidFill>
                  <a:srgbClr val="84CF00"/>
                </a:solidFill>
                <a:latin typeface="Arial Narrow" panose="020B0606020202030204" pitchFamily="34" charset="0"/>
              </a:rPr>
              <a:t>Метод </a:t>
            </a:r>
            <a:r>
              <a:rPr lang="ru-RU" sz="2800" dirty="0" err="1">
                <a:solidFill>
                  <a:srgbClr val="84CF00"/>
                </a:solidFill>
                <a:latin typeface="Arial Narrow" panose="020B0606020202030204" pitchFamily="34" charset="0"/>
              </a:rPr>
              <a:t>Фарста</a:t>
            </a:r>
            <a:r>
              <a:rPr lang="ru-RU" sz="2800" dirty="0">
                <a:solidFill>
                  <a:srgbClr val="84CF00"/>
                </a:solidFill>
                <a:latin typeface="Arial Narrow" panose="020B0606020202030204" pitchFamily="34" charset="0"/>
              </a:rPr>
              <a:t> (</a:t>
            </a:r>
            <a:r>
              <a:rPr lang="en-US" sz="2800" dirty="0">
                <a:solidFill>
                  <a:srgbClr val="84CF00"/>
                </a:solidFill>
                <a:latin typeface="Arial Narrow" panose="020B0606020202030204" pitchFamily="34" charset="0"/>
              </a:rPr>
              <a:t>Die </a:t>
            </a:r>
            <a:r>
              <a:rPr lang="en-US" sz="2800" dirty="0" err="1">
                <a:solidFill>
                  <a:srgbClr val="84CF00"/>
                </a:solidFill>
                <a:latin typeface="Arial Narrow" panose="020B0606020202030204" pitchFamily="34" charset="0"/>
              </a:rPr>
              <a:t>Farsta</a:t>
            </a:r>
            <a:r>
              <a:rPr lang="en-US" sz="2800" dirty="0">
                <a:solidFill>
                  <a:srgbClr val="84CF00"/>
                </a:solidFill>
                <a:latin typeface="Arial Narrow" panose="020B0606020202030204" pitchFamily="34" charset="0"/>
              </a:rPr>
              <a:t> </a:t>
            </a:r>
            <a:r>
              <a:rPr lang="en-US" sz="2800" dirty="0" err="1">
                <a:solidFill>
                  <a:srgbClr val="84CF00"/>
                </a:solidFill>
                <a:latin typeface="Arial Narrow" panose="020B0606020202030204" pitchFamily="34" charset="0"/>
              </a:rPr>
              <a:t>Methode</a:t>
            </a:r>
            <a:r>
              <a:rPr lang="en-US" sz="2800" dirty="0">
                <a:solidFill>
                  <a:srgbClr val="84CF00"/>
                </a:solidFill>
                <a:latin typeface="Arial Narrow" panose="020B0606020202030204" pitchFamily="34" charset="0"/>
              </a:rPr>
              <a:t>)</a:t>
            </a:r>
          </a:p>
          <a:p>
            <a:pPr>
              <a:buFont typeface="Arial"/>
              <a:buChar char="•"/>
            </a:pPr>
            <a:r>
              <a:rPr lang="ru-RU" sz="2800" dirty="0">
                <a:solidFill>
                  <a:srgbClr val="84CF00"/>
                </a:solidFill>
                <a:latin typeface="Arial Narrow" panose="020B0606020202030204" pitchFamily="34" charset="0"/>
              </a:rPr>
              <a:t>Метод «Правила школы»</a:t>
            </a:r>
          </a:p>
          <a:p>
            <a:pPr>
              <a:buFont typeface="Arial"/>
              <a:buChar char="•"/>
            </a:pPr>
            <a:r>
              <a:rPr lang="ru-RU" sz="2800" dirty="0">
                <a:solidFill>
                  <a:srgbClr val="84CF00"/>
                </a:solidFill>
                <a:latin typeface="Arial Narrow" panose="020B0606020202030204" pitchFamily="34" charset="0"/>
              </a:rPr>
              <a:t>Метод «Ступенчатое колесо»</a:t>
            </a:r>
          </a:p>
        </p:txBody>
      </p:sp>
      <p:graphicFrame>
        <p:nvGraphicFramePr>
          <p:cNvPr id="10" name="Диаграмма 9"/>
          <p:cNvGraphicFramePr/>
          <p:nvPr>
            <p:extLst>
              <p:ext uri="{D42A27DB-BD31-4B8C-83A1-F6EECF244321}">
                <p14:modId xmlns:p14="http://schemas.microsoft.com/office/powerpoint/2010/main" val="2401242656"/>
              </p:ext>
            </p:extLst>
          </p:nvPr>
        </p:nvGraphicFramePr>
        <p:xfrm>
          <a:off x="4636752" y="2154074"/>
          <a:ext cx="4752528" cy="3476078"/>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ransition spd="slow">
    <p:push dir="u"/>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Заголовок 1"/>
          <p:cNvSpPr txBox="1">
            <a:spLocks noGrp="1"/>
          </p:cNvSpPr>
          <p:nvPr>
            <p:ph type="title"/>
          </p:nvPr>
        </p:nvSpPr>
        <p:spPr>
          <a:xfrm>
            <a:off x="454310" y="409227"/>
            <a:ext cx="3757649" cy="1143001"/>
          </a:xfrm>
          <a:prstGeom prst="rect">
            <a:avLst/>
          </a:prstGeom>
        </p:spPr>
        <p:txBody>
          <a:bodyPr anchor="t">
            <a:noAutofit/>
          </a:bodyPr>
          <a:lstStyle>
            <a:lvl1pPr algn="ctr" defTabSz="786384">
              <a:defRPr sz="4300"/>
            </a:lvl1pPr>
          </a:lstStyle>
          <a:p>
            <a:pPr algn="l" defTabSz="813816"/>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Кибербул</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л</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инг</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 </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r>
            <a:b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b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бул</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л</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инг</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в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сети</a:t>
            </a:r>
            <a:endParaRPr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
        <p:nvSpPr>
          <p:cNvPr id="147" name="Содержимое 2"/>
          <p:cNvSpPr txBox="1">
            <a:spLocks noGrp="1"/>
          </p:cNvSpPr>
          <p:nvPr>
            <p:ph idx="1"/>
          </p:nvPr>
        </p:nvSpPr>
        <p:spPr>
          <a:xfrm>
            <a:off x="1725594" y="5294928"/>
            <a:ext cx="6507036" cy="1436793"/>
          </a:xfrm>
          <a:prstGeom prst="rect">
            <a:avLst/>
          </a:prstGeom>
        </p:spPr>
        <p:txBody>
          <a:bodyPr/>
          <a:lstStyle/>
          <a:p>
            <a:pPr marL="0" indent="0" algn="ctr" defTabSz="905255">
              <a:lnSpc>
                <a:spcPct val="90000"/>
              </a:lnSpc>
              <a:spcBef>
                <a:spcPts val="800"/>
              </a:spcBef>
              <a:buNone/>
              <a:defRPr sz="3564" u="sng">
                <a:solidFill>
                  <a:srgbClr val="FF0000"/>
                </a:solidFill>
              </a:defRPr>
            </a:pPr>
            <a:endParaRPr lang="ru-RU" sz="2000" b="1" dirty="0" smtClean="0">
              <a:solidFill>
                <a:srgbClr val="FF0000"/>
              </a:solidFill>
              <a:latin typeface="Arial Narrow" panose="020B0606020202030204" pitchFamily="34" charset="0"/>
            </a:endParaRPr>
          </a:p>
          <a:p>
            <a:pPr marL="0" indent="0" algn="ctr" defTabSz="905255">
              <a:lnSpc>
                <a:spcPct val="90000"/>
              </a:lnSpc>
              <a:spcBef>
                <a:spcPts val="800"/>
              </a:spcBef>
              <a:buNone/>
              <a:defRPr sz="3564" u="sng">
                <a:solidFill>
                  <a:srgbClr val="FF0000"/>
                </a:solidFill>
              </a:defRPr>
            </a:pPr>
            <a:r>
              <a:rPr sz="2400" b="1" dirty="0" smtClean="0">
                <a:solidFill>
                  <a:srgbClr val="FF0000"/>
                </a:solidFill>
                <a:latin typeface="Arial Narrow" panose="020B0606020202030204" pitchFamily="34" charset="0"/>
              </a:rPr>
              <a:t>ВАША </a:t>
            </a:r>
            <a:r>
              <a:rPr sz="2400" b="1" dirty="0">
                <a:solidFill>
                  <a:srgbClr val="FF0000"/>
                </a:solidFill>
                <a:latin typeface="Arial Narrow" panose="020B0606020202030204" pitchFamily="34" charset="0"/>
              </a:rPr>
              <a:t>ПСИХОЛОГИЧЕСКАЯ ГРАНИЦА В СЕТИ </a:t>
            </a:r>
            <a:r>
              <a:rPr lang="ru-RU" sz="2400" b="1" dirty="0" smtClean="0">
                <a:solidFill>
                  <a:srgbClr val="FF0000"/>
                </a:solidFill>
                <a:latin typeface="Arial Narrow" panose="020B0606020202030204" pitchFamily="34" charset="0"/>
              </a:rPr>
              <a:t>-</a:t>
            </a:r>
            <a:r>
              <a:rPr sz="2400" b="1" dirty="0" smtClean="0">
                <a:solidFill>
                  <a:srgbClr val="FF0000"/>
                </a:solidFill>
                <a:latin typeface="Arial Narrow" panose="020B0606020202030204" pitchFamily="34" charset="0"/>
              </a:rPr>
              <a:t> </a:t>
            </a:r>
            <a:r>
              <a:rPr sz="2400" b="1" dirty="0">
                <a:solidFill>
                  <a:srgbClr val="FF0000"/>
                </a:solidFill>
                <a:latin typeface="Arial Narrow" panose="020B0606020202030204" pitchFamily="34" charset="0"/>
              </a:rPr>
              <a:t>ВАШ ПЕРСОНАЛЬНЫЙ КИБЕРПЕРИМЕТР!</a:t>
            </a:r>
          </a:p>
        </p:txBody>
      </p:sp>
      <p:sp>
        <p:nvSpPr>
          <p:cNvPr id="4" name="Прямоугольник 3"/>
          <p:cNvSpPr/>
          <p:nvPr/>
        </p:nvSpPr>
        <p:spPr>
          <a:xfrm>
            <a:off x="1374812" y="5589240"/>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2" name="Прямоугольник 1"/>
          <p:cNvSpPr/>
          <p:nvPr/>
        </p:nvSpPr>
        <p:spPr>
          <a:xfrm>
            <a:off x="4979112" y="1509276"/>
            <a:ext cx="4034514" cy="3416320"/>
          </a:xfrm>
          <a:prstGeom prst="rect">
            <a:avLst/>
          </a:prstGeom>
        </p:spPr>
        <p:txBody>
          <a:bodyPr wrap="square">
            <a:spAutoFit/>
          </a:bodyPr>
          <a:lstStyle/>
          <a:p>
            <a:pPr>
              <a:buFont typeface="Arial"/>
              <a:buChar char="•"/>
              <a:defRPr sz="2574"/>
            </a:pPr>
            <a:r>
              <a:rPr lang="ru-RU" sz="2400" dirty="0" smtClean="0">
                <a:solidFill>
                  <a:srgbClr val="CBE3F1"/>
                </a:solidFill>
                <a:latin typeface="Arial Narrow" panose="020B0606020202030204" pitchFamily="34" charset="0"/>
                <a:cs typeface="Arial" panose="020B0604020202020204" pitchFamily="34" charset="0"/>
              </a:rPr>
              <a:t> Прекратить насилие</a:t>
            </a:r>
            <a:endParaRPr lang="ru-RU" sz="2400" dirty="0">
              <a:solidFill>
                <a:srgbClr val="CBE3F1"/>
              </a:solidFill>
              <a:latin typeface="Arial Narrow" panose="020B0606020202030204" pitchFamily="34" charset="0"/>
              <a:cs typeface="Arial" panose="020B0604020202020204" pitchFamily="34" charset="0"/>
            </a:endParaRPr>
          </a:p>
          <a:p>
            <a:pPr>
              <a:buFont typeface="Arial"/>
              <a:buChar char="•"/>
              <a:defRPr sz="2574"/>
            </a:pPr>
            <a:r>
              <a:rPr lang="ru-RU" sz="2400" dirty="0" smtClean="0">
                <a:solidFill>
                  <a:srgbClr val="CBE3F1"/>
                </a:solidFill>
                <a:latin typeface="Arial Narrow" panose="020B0606020202030204" pitchFamily="34" charset="0"/>
                <a:cs typeface="Arial" panose="020B0604020202020204" pitchFamily="34" charset="0"/>
              </a:rPr>
              <a:t> Черный </a:t>
            </a:r>
            <a:r>
              <a:rPr lang="ru-RU" sz="2400" dirty="0">
                <a:solidFill>
                  <a:srgbClr val="CBE3F1"/>
                </a:solidFill>
                <a:latin typeface="Arial Narrow" panose="020B0606020202030204" pitchFamily="34" charset="0"/>
                <a:cs typeface="Arial" panose="020B0604020202020204" pitchFamily="34" charset="0"/>
              </a:rPr>
              <a:t>список, блокировка аккаунтов в </a:t>
            </a:r>
            <a:r>
              <a:rPr lang="ru-RU" sz="2400" dirty="0" err="1" smtClean="0">
                <a:solidFill>
                  <a:srgbClr val="CBE3F1"/>
                </a:solidFill>
                <a:latin typeface="Arial Narrow" panose="020B0606020202030204" pitchFamily="34" charset="0"/>
                <a:cs typeface="Arial" panose="020B0604020202020204" pitchFamily="34" charset="0"/>
              </a:rPr>
              <a:t>соц.сетях</a:t>
            </a:r>
            <a:endParaRPr lang="ru-RU" sz="2400" dirty="0">
              <a:solidFill>
                <a:srgbClr val="CBE3F1"/>
              </a:solidFill>
              <a:latin typeface="Arial Narrow" panose="020B0606020202030204" pitchFamily="34" charset="0"/>
              <a:cs typeface="Arial" panose="020B0604020202020204" pitchFamily="34" charset="0"/>
            </a:endParaRPr>
          </a:p>
          <a:p>
            <a:pPr>
              <a:buFont typeface="Arial"/>
              <a:buChar char="•"/>
              <a:defRPr sz="2574"/>
            </a:pPr>
            <a:r>
              <a:rPr lang="ru-RU" sz="2400" dirty="0" smtClean="0">
                <a:solidFill>
                  <a:srgbClr val="CBE3F1"/>
                </a:solidFill>
                <a:latin typeface="Arial Narrow" panose="020B0606020202030204" pitchFamily="34" charset="0"/>
                <a:cs typeface="Arial" panose="020B0604020202020204" pitchFamily="34" charset="0"/>
              </a:rPr>
              <a:t> Предавать </a:t>
            </a:r>
            <a:r>
              <a:rPr lang="ru-RU" sz="2400" dirty="0">
                <a:solidFill>
                  <a:srgbClr val="CBE3F1"/>
                </a:solidFill>
                <a:latin typeface="Arial Narrow" panose="020B0606020202030204" pitchFamily="34" charset="0"/>
                <a:cs typeface="Arial" panose="020B0604020202020204" pitchFamily="34" charset="0"/>
              </a:rPr>
              <a:t>случаи </a:t>
            </a:r>
            <a:r>
              <a:rPr lang="ru-RU" sz="2400" dirty="0" err="1">
                <a:solidFill>
                  <a:srgbClr val="CBE3F1"/>
                </a:solidFill>
                <a:latin typeface="Arial Narrow" panose="020B0606020202030204" pitchFamily="34" charset="0"/>
                <a:cs typeface="Arial" panose="020B0604020202020204" pitchFamily="34" charset="0"/>
              </a:rPr>
              <a:t>кибербуллинга</a:t>
            </a:r>
            <a:r>
              <a:rPr lang="ru-RU" sz="2400" dirty="0">
                <a:solidFill>
                  <a:srgbClr val="CBE3F1"/>
                </a:solidFill>
                <a:latin typeface="Arial Narrow" panose="020B0606020202030204" pitchFamily="34" charset="0"/>
                <a:cs typeface="Arial" panose="020B0604020202020204" pitchFamily="34" charset="0"/>
              </a:rPr>
              <a:t> </a:t>
            </a:r>
            <a:r>
              <a:rPr lang="ru-RU" sz="2400" dirty="0" smtClean="0">
                <a:solidFill>
                  <a:srgbClr val="CBE3F1"/>
                </a:solidFill>
                <a:latin typeface="Arial Narrow" panose="020B0606020202030204" pitchFamily="34" charset="0"/>
                <a:cs typeface="Arial" panose="020B0604020202020204" pitchFamily="34" charset="0"/>
              </a:rPr>
              <a:t>гласности</a:t>
            </a:r>
            <a:endParaRPr lang="ru-RU" sz="2400" dirty="0">
              <a:solidFill>
                <a:srgbClr val="CBE3F1"/>
              </a:solidFill>
              <a:latin typeface="Arial Narrow" panose="020B0606020202030204" pitchFamily="34" charset="0"/>
              <a:cs typeface="Arial" panose="020B0604020202020204" pitchFamily="34" charset="0"/>
            </a:endParaRPr>
          </a:p>
          <a:p>
            <a:pPr>
              <a:buFont typeface="Arial"/>
              <a:buChar char="•"/>
              <a:defRPr sz="2574"/>
            </a:pPr>
            <a:r>
              <a:rPr lang="ru-RU" sz="2400" dirty="0" smtClean="0">
                <a:solidFill>
                  <a:srgbClr val="CBE3F1"/>
                </a:solidFill>
                <a:latin typeface="Arial Narrow" panose="020B0606020202030204" pitchFamily="34" charset="0"/>
                <a:cs typeface="Arial" panose="020B0604020202020204" pitchFamily="34" charset="0"/>
              </a:rPr>
              <a:t> Обращаться </a:t>
            </a:r>
            <a:r>
              <a:rPr lang="ru-RU" sz="2400" dirty="0">
                <a:solidFill>
                  <a:srgbClr val="CBE3F1"/>
                </a:solidFill>
                <a:latin typeface="Arial Narrow" panose="020B0606020202030204" pitchFamily="34" charset="0"/>
                <a:cs typeface="Arial" panose="020B0604020202020204" pitchFamily="34" charset="0"/>
              </a:rPr>
              <a:t>к администрации ресурсов с </a:t>
            </a:r>
            <a:r>
              <a:rPr lang="ru-RU" sz="2400" dirty="0" smtClean="0">
                <a:solidFill>
                  <a:srgbClr val="CBE3F1"/>
                </a:solidFill>
                <a:latin typeface="Arial Narrow" panose="020B0606020202030204" pitchFamily="34" charset="0"/>
                <a:cs typeface="Arial" panose="020B0604020202020204" pitchFamily="34" charset="0"/>
              </a:rPr>
              <a:t>жалобой</a:t>
            </a:r>
            <a:endParaRPr lang="ru-RU" sz="2400" dirty="0">
              <a:solidFill>
                <a:srgbClr val="CBE3F1"/>
              </a:solidFill>
              <a:latin typeface="Arial Narrow" panose="020B0606020202030204" pitchFamily="34" charset="0"/>
              <a:cs typeface="Arial" panose="020B0604020202020204" pitchFamily="34" charset="0"/>
            </a:endParaRPr>
          </a:p>
          <a:p>
            <a:pPr>
              <a:buFont typeface="Arial"/>
              <a:buChar char="•"/>
              <a:defRPr sz="2574"/>
            </a:pPr>
            <a:r>
              <a:rPr lang="ru-RU" sz="2400" dirty="0" smtClean="0">
                <a:solidFill>
                  <a:srgbClr val="CBE3F1"/>
                </a:solidFill>
                <a:latin typeface="Arial Narrow" panose="020B0606020202030204" pitchFamily="34" charset="0"/>
                <a:cs typeface="Arial" panose="020B0604020202020204" pitchFamily="34" charset="0"/>
              </a:rPr>
              <a:t> Отстаивать </a:t>
            </a:r>
            <a:r>
              <a:rPr lang="ru-RU" sz="2400" dirty="0">
                <a:solidFill>
                  <a:srgbClr val="CBE3F1"/>
                </a:solidFill>
                <a:latin typeface="Arial Narrow" panose="020B0606020202030204" pitchFamily="34" charset="0"/>
                <a:cs typeface="Arial" panose="020B0604020202020204" pitchFamily="34" charset="0"/>
              </a:rPr>
              <a:t>свою личную </a:t>
            </a:r>
            <a:r>
              <a:rPr lang="ru-RU" sz="2400" dirty="0" smtClean="0">
                <a:solidFill>
                  <a:srgbClr val="CBE3F1"/>
                </a:solidFill>
                <a:latin typeface="Arial Narrow" panose="020B0606020202030204" pitchFamily="34" charset="0"/>
                <a:cs typeface="Arial" panose="020B0604020202020204" pitchFamily="34" charset="0"/>
              </a:rPr>
              <a:t>границу</a:t>
            </a:r>
            <a:endParaRPr lang="ru-RU" sz="2400" dirty="0">
              <a:solidFill>
                <a:srgbClr val="CBE3F1"/>
              </a:solidFill>
              <a:latin typeface="Arial Narrow" panose="020B0606020202030204" pitchFamily="34" charset="0"/>
              <a:cs typeface="Arial" panose="020B0604020202020204" pitchFamily="34"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484828"/>
            <a:ext cx="4979112" cy="4432718"/>
          </a:xfrm>
          <a:prstGeom prst="rect">
            <a:avLst/>
          </a:prstGeom>
        </p:spPr>
      </p:pic>
    </p:spTree>
  </p:cSld>
  <p:clrMapOvr>
    <a:masterClrMapping/>
  </p:clrMapOvr>
  <p:transition spd="slow">
    <p:push dir="u"/>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Заголовок 1"/>
          <p:cNvSpPr txBox="1">
            <a:spLocks noGrp="1"/>
          </p:cNvSpPr>
          <p:nvPr>
            <p:ph type="title"/>
          </p:nvPr>
        </p:nvSpPr>
        <p:spPr>
          <a:xfrm>
            <a:off x="35496" y="197767"/>
            <a:ext cx="9098723" cy="1143001"/>
          </a:xfrm>
          <a:prstGeom prst="rect">
            <a:avLst/>
          </a:prstGeom>
        </p:spPr>
        <p:txBody>
          <a:bodyPr anchor="t">
            <a:noAutofit/>
          </a:bodyPr>
          <a:lstStyle>
            <a:lvl1pPr algn="ctr" defTabSz="539495">
              <a:defRPr sz="2655"/>
            </a:lvl1pPr>
          </a:lstStyle>
          <a:p>
            <a:pPr algn="l" defTabSz="813816"/>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Информация</a:t>
            </a:r>
            <a:r>
              <a:rPr sz="3600" b="1" dirty="0">
                <a:solidFill>
                  <a:srgbClr val="CBE3F1"/>
                </a:solidFill>
                <a:effectLst>
                  <a:outerShdw blurRad="30480" dist="20320" dir="5400000" rotWithShape="0">
                    <a:srgbClr val="000000">
                      <a:alpha val="43000"/>
                    </a:srgbClr>
                  </a:outerShdw>
                </a:effectLst>
                <a:latin typeface="Arial Narrow" panose="020B0606020202030204" pitchFamily="34" charset="0"/>
              </a:rPr>
              <a:t> и </a:t>
            </a:r>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информационная</a:t>
            </a:r>
            <a:r>
              <a:rPr sz="36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безопасность</a:t>
            </a:r>
            <a:r>
              <a:rPr sz="36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участник</a:t>
            </a:r>
            <a:r>
              <a:rPr lang="ru-RU"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ов</a:t>
            </a:r>
            <a:r>
              <a:rPr sz="36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образовательного</a:t>
            </a:r>
            <a:r>
              <a:rPr sz="36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36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процесса</a:t>
            </a:r>
            <a:endParaRPr sz="36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sp>
        <p:nvSpPr>
          <p:cNvPr id="150" name="Содержимое 2"/>
          <p:cNvSpPr txBox="1">
            <a:spLocks noGrp="1"/>
          </p:cNvSpPr>
          <p:nvPr>
            <p:ph idx="1"/>
          </p:nvPr>
        </p:nvSpPr>
        <p:spPr>
          <a:xfrm>
            <a:off x="340638" y="5661248"/>
            <a:ext cx="8472247" cy="1307803"/>
          </a:xfrm>
          <a:prstGeom prst="rect">
            <a:avLst/>
          </a:prstGeom>
        </p:spPr>
        <p:txBody>
          <a:bodyPr>
            <a:noAutofit/>
          </a:bodyPr>
          <a:lstStyle/>
          <a:p>
            <a:pPr marL="0" indent="0" defTabSz="914400">
              <a:lnSpc>
                <a:spcPct val="114000"/>
              </a:lnSpc>
              <a:spcBef>
                <a:spcPts val="400"/>
              </a:spcBef>
              <a:buNone/>
              <a:defRPr sz="2574"/>
            </a:pPr>
            <a:r>
              <a:rPr sz="2574" dirty="0" err="1">
                <a:solidFill>
                  <a:srgbClr val="CBE3F1"/>
                </a:solidFill>
                <a:latin typeface="Arial Narrow" panose="020B0606020202030204" pitchFamily="34" charset="0"/>
              </a:rPr>
              <a:t>Взрослые</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должны</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обеспечить</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периметр</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безопасности</a:t>
            </a:r>
            <a:r>
              <a:rPr lang="ru-RU" sz="2574" dirty="0">
                <a:solidFill>
                  <a:srgbClr val="CBE3F1"/>
                </a:solidFill>
                <a:latin typeface="Arial Narrow" panose="020B0606020202030204" pitchFamily="34" charset="0"/>
              </a:rPr>
              <a:t>:</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физический</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логический</a:t>
            </a:r>
            <a:r>
              <a:rPr sz="2574" dirty="0">
                <a:solidFill>
                  <a:srgbClr val="CBE3F1"/>
                </a:solidFill>
                <a:latin typeface="Arial Narrow" panose="020B0606020202030204" pitchFamily="34" charset="0"/>
              </a:rPr>
              <a:t>, </a:t>
            </a:r>
            <a:r>
              <a:rPr sz="2574" dirty="0" err="1">
                <a:solidFill>
                  <a:srgbClr val="CBE3F1"/>
                </a:solidFill>
                <a:latin typeface="Arial Narrow" panose="020B0606020202030204" pitchFamily="34" charset="0"/>
              </a:rPr>
              <a:t>эмоционально</a:t>
            </a:r>
            <a:r>
              <a:rPr lang="ru-RU" sz="2574" dirty="0">
                <a:solidFill>
                  <a:srgbClr val="CBE3F1"/>
                </a:solidFill>
                <a:latin typeface="Arial Narrow" panose="020B0606020202030204" pitchFamily="34" charset="0"/>
              </a:rPr>
              <a:t>-</a:t>
            </a:r>
            <a:r>
              <a:rPr sz="2574" dirty="0" err="1" smtClean="0">
                <a:solidFill>
                  <a:srgbClr val="CBE3F1"/>
                </a:solidFill>
                <a:latin typeface="Arial Narrow" panose="020B0606020202030204" pitchFamily="34" charset="0"/>
              </a:rPr>
              <a:t>психологический</a:t>
            </a:r>
            <a:endParaRPr sz="2574" dirty="0">
              <a:solidFill>
                <a:srgbClr val="84CF00"/>
              </a:solidFill>
              <a:latin typeface="Arial Narrow" panose="020B0606020202030204" pitchFamily="34" charset="0"/>
            </a:endParaRPr>
          </a:p>
        </p:txBody>
      </p:sp>
      <p:sp>
        <p:nvSpPr>
          <p:cNvPr id="2" name="Прямоугольник 1"/>
          <p:cNvSpPr/>
          <p:nvPr/>
        </p:nvSpPr>
        <p:spPr>
          <a:xfrm>
            <a:off x="3059832" y="1312951"/>
            <a:ext cx="6146651" cy="1495794"/>
          </a:xfrm>
          <a:prstGeom prst="rect">
            <a:avLst/>
          </a:prstGeom>
        </p:spPr>
        <p:txBody>
          <a:bodyPr wrap="square">
            <a:spAutoFit/>
          </a:bodyPr>
          <a:lstStyle/>
          <a:p>
            <a:pPr>
              <a:lnSpc>
                <a:spcPct val="114000"/>
              </a:lnSpc>
              <a:spcBef>
                <a:spcPts val="400"/>
              </a:spcBef>
              <a:defRPr sz="2574"/>
            </a:pPr>
            <a:r>
              <a:rPr lang="ru-RU" sz="2000" dirty="0">
                <a:solidFill>
                  <a:srgbClr val="CBE3F1"/>
                </a:solidFill>
                <a:latin typeface="Arial Narrow" panose="020B0606020202030204" pitchFamily="34" charset="0"/>
              </a:rPr>
              <a:t>Самым простым способом обеспечения безопасности детей в сети Интернет, помимо вышесказанного является </a:t>
            </a:r>
            <a:r>
              <a:rPr lang="ru-RU" sz="2000" dirty="0">
                <a:solidFill>
                  <a:srgbClr val="84CF00"/>
                </a:solidFill>
                <a:latin typeface="Arial Narrow" panose="020B0606020202030204" pitchFamily="34" charset="0"/>
              </a:rPr>
              <a:t>выстраивание доверительных отношений с </a:t>
            </a:r>
            <a:r>
              <a:rPr lang="ru-RU" sz="2000" dirty="0" smtClean="0">
                <a:solidFill>
                  <a:srgbClr val="84CF00"/>
                </a:solidFill>
                <a:latin typeface="Arial Narrow" panose="020B0606020202030204" pitchFamily="34" charset="0"/>
              </a:rPr>
              <a:t>родителями/педагогами </a:t>
            </a:r>
            <a:endParaRPr lang="ru-RU" sz="2000" dirty="0">
              <a:solidFill>
                <a:srgbClr val="84CF00"/>
              </a:solidFill>
              <a:latin typeface="Arial Narrow" panose="020B060602020203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12776"/>
            <a:ext cx="9179187" cy="4144513"/>
          </a:xfrm>
          <a:prstGeom prst="rect">
            <a:avLst/>
          </a:prstGeom>
        </p:spPr>
      </p:pic>
    </p:spTree>
  </p:cSld>
  <p:clrMapOvr>
    <a:masterClrMapping/>
  </p:clrMapOvr>
  <p:transition spd="slow">
    <p:push dir="u"/>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64088" y="3893040"/>
            <a:ext cx="3600352" cy="2308324"/>
          </a:xfrm>
          <a:prstGeom prst="rect">
            <a:avLst/>
          </a:prstGeom>
        </p:spPr>
        <p:txBody>
          <a:bodyPr wrap="square">
            <a:spAutoFit/>
          </a:bodyPr>
          <a:lstStyle/>
          <a:p>
            <a:r>
              <a:rPr lang="ru-RU" sz="2400" dirty="0">
                <a:solidFill>
                  <a:srgbClr val="CBE3F1"/>
                </a:solidFill>
                <a:latin typeface="Arial Narrow" panose="020B0606020202030204" pitchFamily="34" charset="0"/>
              </a:rPr>
              <a:t>Объясните ребенку, что нельзя разглашать в Интернете информацию личного характера: имя, адрес, телефон и т.п.</a:t>
            </a:r>
          </a:p>
          <a:p>
            <a:endParaRPr lang="ru-RU" sz="2400" dirty="0">
              <a:solidFill>
                <a:srgbClr val="CBE3F1"/>
              </a:solidFill>
              <a:latin typeface="Arial Narrow" panose="020B0606020202030204" pitchFamily="34" charset="0"/>
            </a:endParaRPr>
          </a:p>
        </p:txBody>
      </p:sp>
      <p:sp>
        <p:nvSpPr>
          <p:cNvPr id="4" name="Заголовок 1"/>
          <p:cNvSpPr txBox="1">
            <a:spLocks/>
          </p:cNvSpPr>
          <p:nvPr/>
        </p:nvSpPr>
        <p:spPr>
          <a:xfrm>
            <a:off x="683568" y="836712"/>
            <a:ext cx="4782346" cy="1143001"/>
          </a:xfrm>
          <a:prstGeom prst="rect">
            <a:avLst/>
          </a:prstGeom>
        </p:spPr>
        <p:txBody>
          <a:bodyPr anchor="t">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defTabSz="813816">
              <a:defRPr sz="4140"/>
            </a:pP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Мошенники</a:t>
            </a:r>
          </a:p>
          <a:p>
            <a:pPr defTabSz="813816">
              <a:defRPr sz="4140"/>
            </a:pP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в Интернете</a:t>
            </a:r>
            <a:endPar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endParaRPr>
          </a:p>
        </p:txBody>
      </p:sp>
      <p:sp>
        <p:nvSpPr>
          <p:cNvPr id="6" name="Прямоугольник 5"/>
          <p:cNvSpPr/>
          <p:nvPr/>
        </p:nvSpPr>
        <p:spPr>
          <a:xfrm>
            <a:off x="1203086" y="3893040"/>
            <a:ext cx="3224898" cy="1938992"/>
          </a:xfrm>
          <a:prstGeom prst="rect">
            <a:avLst/>
          </a:prstGeom>
        </p:spPr>
        <p:txBody>
          <a:bodyPr wrap="square">
            <a:spAutoFit/>
          </a:bodyPr>
          <a:lstStyle/>
          <a:p>
            <a:r>
              <a:rPr lang="ru-RU" sz="2400" dirty="0">
                <a:solidFill>
                  <a:srgbClr val="FF0000"/>
                </a:solidFill>
                <a:latin typeface="Arial Narrow" panose="020B0606020202030204" pitchFamily="34" charset="0"/>
              </a:rPr>
              <a:t>Проинформируйте ребенка о самых распространенных методах мошенничества в </a:t>
            </a:r>
            <a:r>
              <a:rPr lang="ru-RU" sz="2400" dirty="0" smtClean="0">
                <a:solidFill>
                  <a:srgbClr val="FF0000"/>
                </a:solidFill>
                <a:latin typeface="Arial Narrow" panose="020B0606020202030204" pitchFamily="34" charset="0"/>
              </a:rPr>
              <a:t>сети</a:t>
            </a:r>
            <a:endParaRPr lang="ru-RU" sz="2400" dirty="0">
              <a:solidFill>
                <a:srgbClr val="FF0000"/>
              </a:solidFill>
              <a:latin typeface="Arial Narrow" panose="020B0606020202030204" pitchFamily="34" charset="0"/>
            </a:endParaRPr>
          </a:p>
        </p:txBody>
      </p:sp>
      <p:sp>
        <p:nvSpPr>
          <p:cNvPr id="7" name="Прямоугольник 6"/>
          <p:cNvSpPr/>
          <p:nvPr/>
        </p:nvSpPr>
        <p:spPr>
          <a:xfrm>
            <a:off x="683568" y="4005064"/>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8" name="Прямоугольник 7"/>
          <p:cNvSpPr/>
          <p:nvPr/>
        </p:nvSpPr>
        <p:spPr>
          <a:xfrm>
            <a:off x="4845501" y="4005064"/>
            <a:ext cx="441513" cy="923330"/>
          </a:xfrm>
          <a:prstGeom prst="rect">
            <a:avLst/>
          </a:prstGeom>
          <a:noFill/>
          <a:ln>
            <a:solidFill>
              <a:srgbClr val="CBE3F1"/>
            </a:solidFill>
          </a:ln>
        </p:spPr>
        <p:txBody>
          <a:bodyPr wrap="square" lIns="91440" tIns="45720" rIns="91440" bIns="45720">
            <a:spAutoFit/>
          </a:bodyPr>
          <a:lstStyle/>
          <a:p>
            <a:pPr algn="ctr"/>
            <a:r>
              <a:rPr lang="ru-RU" sz="5400" b="0" cap="none" spc="0" dirty="0" smtClean="0">
                <a:ln w="0"/>
                <a:solidFill>
                  <a:srgbClr val="CBE3F1"/>
                </a:solidFill>
                <a:effectLst>
                  <a:outerShdw blurRad="38100" dist="25400" dir="5400000" algn="ctr" rotWithShape="0">
                    <a:srgbClr val="6E747A">
                      <a:alpha val="43000"/>
                    </a:srgbClr>
                  </a:outerShdw>
                </a:effectLst>
              </a:rPr>
              <a:t>!</a:t>
            </a:r>
            <a:endParaRPr lang="ru-RU" sz="5400" b="0" cap="none" spc="0" dirty="0">
              <a:ln w="0"/>
              <a:solidFill>
                <a:srgbClr val="CBE3F1"/>
              </a:solidFill>
              <a:effectLst>
                <a:outerShdw blurRad="38100" dist="25400" dir="5400000" algn="ctr" rotWithShape="0">
                  <a:srgbClr val="6E747A">
                    <a:alpha val="43000"/>
                  </a:srgbClr>
                </a:outerShdw>
              </a:effectLst>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17458"/>
            <a:ext cx="7621064" cy="5715798"/>
          </a:xfrm>
          <a:prstGeom prst="rect">
            <a:avLst/>
          </a:prstGeom>
        </p:spPr>
      </p:pic>
    </p:spTree>
    <p:extLst>
      <p:ext uri="{BB962C8B-B14F-4D97-AF65-F5344CB8AC3E}">
        <p14:creationId xmlns:p14="http://schemas.microsoft.com/office/powerpoint/2010/main" val="3371496319"/>
      </p:ext>
    </p:extLst>
  </p:cSld>
  <p:clrMapOvr>
    <a:masterClrMapping/>
  </p:clrMapOvr>
  <p:transition spd="slow">
    <p:push dir="u"/>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552" y="2564904"/>
            <a:ext cx="5184576" cy="1143001"/>
          </a:xfrm>
          <a:ln w="12700">
            <a:miter lim="400000"/>
          </a:ln>
        </p:spPr>
        <p:txBody>
          <a:bodyPr lIns="0" tIns="0" rIns="0" bIns="0" anchor="t">
            <a:noAutofit/>
          </a:bodyPr>
          <a:lstStyle/>
          <a:p>
            <a:pPr defTabSz="365760"/>
            <a:r>
              <a:rPr lang="en-US"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World Wide </a:t>
            </a:r>
            <a:r>
              <a:rPr lang="en-US"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Web</a:t>
            </a: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
            </a:r>
            <a:b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b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«Всемирная паутина</a:t>
            </a:r>
            <a:r>
              <a:rPr lang="ru-RU" sz="4400" b="1" dirty="0">
                <a:solidFill>
                  <a:srgbClr val="CBE3F1"/>
                </a:solidFill>
                <a:effectLst>
                  <a:outerShdw blurRad="30480" dist="20320" dir="5400000" rotWithShape="0">
                    <a:srgbClr val="000000">
                      <a:alpha val="43000"/>
                    </a:srgbClr>
                  </a:outerShdw>
                </a:effectLst>
                <a:latin typeface="Arial Narrow" panose="020B0606020202030204" pitchFamily="34" charset="0"/>
              </a:rPr>
              <a:t>»</a:t>
            </a:r>
          </a:p>
        </p:txBody>
      </p:sp>
      <p:sp>
        <p:nvSpPr>
          <p:cNvPr id="3" name="Текст 2"/>
          <p:cNvSpPr>
            <a:spLocks noGrp="1"/>
          </p:cNvSpPr>
          <p:nvPr>
            <p:ph idx="1"/>
          </p:nvPr>
        </p:nvSpPr>
        <p:spPr>
          <a:xfrm>
            <a:off x="539552" y="4149080"/>
            <a:ext cx="8208912" cy="2427871"/>
          </a:xfrm>
        </p:spPr>
        <p:txBody>
          <a:bodyPr>
            <a:noAutofit/>
          </a:bodyPr>
          <a:lstStyle/>
          <a:p>
            <a:pPr marL="0" indent="0">
              <a:spcBef>
                <a:spcPts val="0"/>
              </a:spcBef>
              <a:buNone/>
            </a:pPr>
            <a:r>
              <a:rPr lang="ru-RU" sz="2400" dirty="0">
                <a:solidFill>
                  <a:srgbClr val="CBE3F1"/>
                </a:solidFill>
                <a:latin typeface="Arial" panose="020B0604020202020204" pitchFamily="34" charset="0"/>
                <a:cs typeface="Arial" panose="020B0604020202020204" pitchFamily="34" charset="0"/>
              </a:rPr>
              <a:t>«Всемирная паутина» – </a:t>
            </a:r>
            <a:r>
              <a:rPr lang="ru-RU" sz="2400" dirty="0" smtClean="0">
                <a:solidFill>
                  <a:srgbClr val="CBE3F1"/>
                </a:solidFill>
                <a:latin typeface="Arial" panose="020B0604020202020204" pitchFamily="34" charset="0"/>
                <a:cs typeface="Arial" panose="020B0604020202020204" pitchFamily="34" charset="0"/>
              </a:rPr>
              <a:t>лицо </a:t>
            </a:r>
            <a:r>
              <a:rPr lang="ru-RU" sz="2400" dirty="0">
                <a:solidFill>
                  <a:srgbClr val="CBE3F1"/>
                </a:solidFill>
                <a:latin typeface="Arial" panose="020B0604020202020204" pitchFamily="34" charset="0"/>
                <a:cs typeface="Arial" panose="020B0604020202020204" pitchFamily="34" charset="0"/>
              </a:rPr>
              <a:t>современного Интернета</a:t>
            </a:r>
            <a:r>
              <a:rPr lang="ru-RU" sz="2400" dirty="0" smtClean="0">
                <a:solidFill>
                  <a:srgbClr val="CBE3F1"/>
                </a:solidFill>
                <a:latin typeface="Arial" panose="020B0604020202020204" pitchFamily="34" charset="0"/>
                <a:cs typeface="Arial" panose="020B0604020202020204" pitchFamily="34" charset="0"/>
              </a:rPr>
              <a:t>.</a:t>
            </a:r>
          </a:p>
          <a:p>
            <a:pPr marL="0" indent="0">
              <a:spcBef>
                <a:spcPts val="0"/>
              </a:spcBef>
              <a:buNone/>
            </a:pPr>
            <a:r>
              <a:rPr lang="ru-RU" sz="2400" dirty="0" smtClean="0">
                <a:solidFill>
                  <a:srgbClr val="CBE3F1"/>
                </a:solidFill>
                <a:latin typeface="Arial" panose="020B0604020202020204" pitchFamily="34" charset="0"/>
                <a:cs typeface="Arial" panose="020B0604020202020204" pitchFamily="34" charset="0"/>
              </a:rPr>
              <a:t>Появление </a:t>
            </a:r>
            <a:r>
              <a:rPr lang="ru-RU" sz="2400" dirty="0">
                <a:solidFill>
                  <a:srgbClr val="CBE3F1"/>
                </a:solidFill>
                <a:latin typeface="Arial" panose="020B0604020202020204" pitchFamily="34" charset="0"/>
                <a:cs typeface="Arial" panose="020B0604020202020204" pitchFamily="34" charset="0"/>
              </a:rPr>
              <a:t>этой службы </a:t>
            </a:r>
            <a:r>
              <a:rPr lang="ru-RU" sz="2400" dirty="0" smtClean="0">
                <a:solidFill>
                  <a:srgbClr val="CBE3F1"/>
                </a:solidFill>
                <a:latin typeface="Arial" panose="020B0604020202020204" pitchFamily="34" charset="0"/>
                <a:cs typeface="Arial" panose="020B0604020202020204" pitchFamily="34" charset="0"/>
              </a:rPr>
              <a:t>сделало </a:t>
            </a:r>
            <a:r>
              <a:rPr lang="ru-RU" sz="2400" dirty="0">
                <a:solidFill>
                  <a:srgbClr val="CBE3F1"/>
                </a:solidFill>
                <a:latin typeface="Arial" panose="020B0604020202020204" pitchFamily="34" charset="0"/>
                <a:cs typeface="Arial" panose="020B0604020202020204" pitchFamily="34" charset="0"/>
              </a:rPr>
              <a:t>работу с </a:t>
            </a:r>
            <a:r>
              <a:rPr lang="ru-RU" sz="2400" dirty="0" smtClean="0">
                <a:solidFill>
                  <a:srgbClr val="CBE3F1"/>
                </a:solidFill>
                <a:latin typeface="Arial" panose="020B0604020202020204" pitchFamily="34" charset="0"/>
                <a:cs typeface="Arial" panose="020B0604020202020204" pitchFamily="34" charset="0"/>
              </a:rPr>
              <a:t>информацией легкой </a:t>
            </a:r>
            <a:r>
              <a:rPr lang="ru-RU" sz="2400" dirty="0">
                <a:solidFill>
                  <a:srgbClr val="CBE3F1"/>
                </a:solidFill>
                <a:latin typeface="Arial" panose="020B0604020202020204" pitchFamily="34" charset="0"/>
                <a:cs typeface="Arial" panose="020B0604020202020204" pitchFamily="34" charset="0"/>
              </a:rPr>
              <a:t>и приятной, </a:t>
            </a:r>
            <a:r>
              <a:rPr lang="ru-RU" sz="2400" dirty="0" smtClean="0">
                <a:solidFill>
                  <a:srgbClr val="CBE3F1"/>
                </a:solidFill>
                <a:latin typeface="Arial" panose="020B0604020202020204" pitchFamily="34" charset="0"/>
                <a:cs typeface="Arial" panose="020B0604020202020204" pitchFamily="34" charset="0"/>
              </a:rPr>
              <a:t>привлекло </a:t>
            </a:r>
            <a:r>
              <a:rPr lang="ru-RU" sz="2400" dirty="0">
                <a:solidFill>
                  <a:srgbClr val="CBE3F1"/>
                </a:solidFill>
                <a:latin typeface="Arial" panose="020B0604020202020204" pitchFamily="34" charset="0"/>
                <a:cs typeface="Arial" panose="020B0604020202020204" pitchFamily="34" charset="0"/>
              </a:rPr>
              <a:t>в ряды </a:t>
            </a:r>
            <a:r>
              <a:rPr lang="ru-RU" sz="2400" dirty="0" smtClean="0">
                <a:solidFill>
                  <a:srgbClr val="CBE3F1"/>
                </a:solidFill>
                <a:latin typeface="Arial" panose="020B0604020202020204" pitchFamily="34" charset="0"/>
                <a:cs typeface="Arial" panose="020B0604020202020204" pitchFamily="34" charset="0"/>
              </a:rPr>
              <a:t>пользователей сотни </a:t>
            </a:r>
            <a:r>
              <a:rPr lang="ru-RU" sz="2400" dirty="0">
                <a:solidFill>
                  <a:srgbClr val="CBE3F1"/>
                </a:solidFill>
                <a:latin typeface="Arial" panose="020B0604020202020204" pitchFamily="34" charset="0"/>
                <a:cs typeface="Arial" panose="020B0604020202020204" pitchFamily="34" charset="0"/>
              </a:rPr>
              <a:t>миллионов людей. </a:t>
            </a:r>
            <a:endParaRPr lang="ru-RU" sz="2400" dirty="0" smtClean="0">
              <a:solidFill>
                <a:srgbClr val="CBE3F1"/>
              </a:solidFill>
              <a:latin typeface="Arial" panose="020B0604020202020204" pitchFamily="34" charset="0"/>
              <a:cs typeface="Arial" panose="020B0604020202020204" pitchFamily="34" charset="0"/>
            </a:endParaRPr>
          </a:p>
          <a:p>
            <a:pPr marL="0" indent="0">
              <a:spcBef>
                <a:spcPts val="0"/>
              </a:spcBef>
              <a:buNone/>
            </a:pPr>
            <a:r>
              <a:rPr lang="ru-RU" sz="2400" dirty="0" smtClean="0">
                <a:solidFill>
                  <a:srgbClr val="CBE3F1"/>
                </a:solidFill>
                <a:latin typeface="Arial" panose="020B0604020202020204" pitchFamily="34" charset="0"/>
                <a:cs typeface="Arial" panose="020B0604020202020204" pitchFamily="34" charset="0"/>
              </a:rPr>
              <a:t>Она </a:t>
            </a:r>
            <a:r>
              <a:rPr lang="ru-RU" sz="2400" dirty="0">
                <a:solidFill>
                  <a:srgbClr val="CBE3F1"/>
                </a:solidFill>
                <a:latin typeface="Arial" panose="020B0604020202020204" pitchFamily="34" charset="0"/>
                <a:cs typeface="Arial" panose="020B0604020202020204" pitchFamily="34" charset="0"/>
              </a:rPr>
              <a:t>позволила связать в единое целое разрозненную информацию, хранящуюся на разных </a:t>
            </a:r>
            <a:r>
              <a:rPr lang="ru-RU" sz="2400" dirty="0" smtClean="0">
                <a:solidFill>
                  <a:srgbClr val="CBE3F1"/>
                </a:solidFill>
                <a:latin typeface="Arial" panose="020B0604020202020204" pitchFamily="34" charset="0"/>
                <a:cs typeface="Arial" panose="020B0604020202020204" pitchFamily="34" charset="0"/>
              </a:rPr>
              <a:t>компьютерах</a:t>
            </a:r>
            <a:endParaRPr lang="ru-RU" sz="2400" dirty="0">
              <a:solidFill>
                <a:srgbClr val="CBE3F1"/>
              </a:solidFill>
              <a:latin typeface="Arial" panose="020B0604020202020204" pitchFamily="34" charset="0"/>
              <a:cs typeface="Arial" panose="020B0604020202020204" pitchFamily="34" charset="0"/>
            </a:endParaRP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r="7863"/>
          <a:stretch/>
        </p:blipFill>
        <p:spPr>
          <a:xfrm>
            <a:off x="719064" y="0"/>
            <a:ext cx="8424936" cy="3038262"/>
          </a:xfrm>
          <a:prstGeom prst="rect">
            <a:avLst/>
          </a:prstGeom>
        </p:spPr>
      </p:pic>
    </p:spTree>
    <p:extLst>
      <p:ext uri="{BB962C8B-B14F-4D97-AF65-F5344CB8AC3E}">
        <p14:creationId xmlns:p14="http://schemas.microsoft.com/office/powerpoint/2010/main" val="1344351517"/>
      </p:ext>
    </p:extLst>
  </p:cSld>
  <p:clrMapOvr>
    <a:masterClrMapping/>
  </p:clrMapOvr>
  <p:transition spd="slow">
    <p:push dir="u"/>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Заголовок 1"/>
          <p:cNvSpPr txBox="1">
            <a:spLocks noGrp="1"/>
          </p:cNvSpPr>
          <p:nvPr>
            <p:ph type="title"/>
          </p:nvPr>
        </p:nvSpPr>
        <p:spPr>
          <a:xfrm>
            <a:off x="437726" y="344925"/>
            <a:ext cx="4782346" cy="1143001"/>
          </a:xfrm>
          <a:prstGeom prst="rect">
            <a:avLst/>
          </a:prstGeom>
        </p:spPr>
        <p:txBody>
          <a:bodyPr anchor="t">
            <a:noAutofit/>
          </a:bodyPr>
          <a:lstStyle/>
          <a:p>
            <a:pPr defTabSz="813816">
              <a:defRPr sz="4140"/>
            </a:pP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Пластиковая</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карта</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для</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t>
            </a:r>
            <a:r>
              <a:rPr sz="4000" b="1" dirty="0" err="1" smtClean="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ребенка</a:t>
            </a:r>
            <a:r>
              <a:rPr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r>
            <a:b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b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To be or not to be?</a:t>
            </a:r>
          </a:p>
        </p:txBody>
      </p:sp>
      <p:sp>
        <p:nvSpPr>
          <p:cNvPr id="170" name="Содержимое 2"/>
          <p:cNvSpPr txBox="1">
            <a:spLocks noGrp="1"/>
          </p:cNvSpPr>
          <p:nvPr>
            <p:ph idx="1"/>
          </p:nvPr>
        </p:nvSpPr>
        <p:spPr>
          <a:xfrm>
            <a:off x="5796136" y="836712"/>
            <a:ext cx="2899633" cy="864096"/>
          </a:xfrm>
          <a:prstGeom prst="rect">
            <a:avLst/>
          </a:prstGeom>
        </p:spPr>
        <p:txBody>
          <a:bodyPr>
            <a:noAutofit/>
          </a:bodyPr>
          <a:lstStyle/>
          <a:p>
            <a:pPr indent="0">
              <a:buNone/>
            </a:pPr>
            <a:r>
              <a:rPr sz="2400" dirty="0" err="1">
                <a:solidFill>
                  <a:srgbClr val="FF0000"/>
                </a:solidFill>
                <a:latin typeface="Arial Narrow" panose="020B0606020202030204" pitchFamily="34" charset="0"/>
              </a:rPr>
              <a:t>Основные</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правила</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безопасности</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пластиковых</a:t>
            </a:r>
            <a:r>
              <a:rPr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карт</a:t>
            </a:r>
            <a:endParaRPr sz="2400" dirty="0">
              <a:solidFill>
                <a:srgbClr val="FF0000"/>
              </a:solidFill>
              <a:latin typeface="Arial Narrow" panose="020B0606020202030204" pitchFamily="34" charset="0"/>
            </a:endParaRPr>
          </a:p>
        </p:txBody>
      </p:sp>
      <p:sp>
        <p:nvSpPr>
          <p:cNvPr id="2" name="Прямоугольник 1"/>
          <p:cNvSpPr/>
          <p:nvPr/>
        </p:nvSpPr>
        <p:spPr>
          <a:xfrm>
            <a:off x="4572000" y="2912552"/>
            <a:ext cx="4409661" cy="2677656"/>
          </a:xfrm>
          <a:prstGeom prst="rect">
            <a:avLst/>
          </a:prstGeom>
        </p:spPr>
        <p:txBody>
          <a:bodyPr wrap="square">
            <a:spAutoFit/>
          </a:bodyPr>
          <a:lstStyle/>
          <a:p>
            <a:r>
              <a:rPr lang="ru-RU" sz="2400" dirty="0">
                <a:solidFill>
                  <a:srgbClr val="CBE3F1"/>
                </a:solidFill>
                <a:latin typeface="Arial Narrow" panose="020B0606020202030204" pitchFamily="34" charset="0"/>
              </a:rPr>
              <a:t>Не сообщать никому </a:t>
            </a:r>
            <a:r>
              <a:rPr lang="ru-RU" sz="2400" dirty="0" smtClean="0">
                <a:solidFill>
                  <a:srgbClr val="CBE3F1"/>
                </a:solidFill>
                <a:latin typeface="Arial Narrow" panose="020B0606020202030204" pitchFamily="34" charset="0"/>
              </a:rPr>
              <a:t>ПИН-код</a:t>
            </a:r>
            <a:endParaRPr lang="ru-RU" sz="2400" dirty="0">
              <a:solidFill>
                <a:srgbClr val="CBE3F1"/>
              </a:solidFill>
              <a:latin typeface="Arial Narrow" panose="020B0606020202030204" pitchFamily="34" charset="0"/>
            </a:endParaRPr>
          </a:p>
          <a:p>
            <a:r>
              <a:rPr lang="ru-RU" sz="2400" dirty="0">
                <a:solidFill>
                  <a:srgbClr val="CBE3F1"/>
                </a:solidFill>
                <a:latin typeface="Arial Narrow" panose="020B0606020202030204" pitchFamily="34" charset="0"/>
              </a:rPr>
              <a:t>Не сообщать никому и никогда информацию с </a:t>
            </a:r>
            <a:r>
              <a:rPr lang="ru-RU" sz="2400" dirty="0" smtClean="0">
                <a:solidFill>
                  <a:srgbClr val="CBE3F1"/>
                </a:solidFill>
                <a:latin typeface="Arial Narrow" panose="020B0606020202030204" pitchFamily="34" charset="0"/>
              </a:rPr>
              <a:t>карты</a:t>
            </a:r>
            <a:endParaRPr lang="ru-RU" sz="2400" dirty="0">
              <a:solidFill>
                <a:srgbClr val="CBE3F1"/>
              </a:solidFill>
              <a:latin typeface="Arial Narrow" panose="020B0606020202030204" pitchFamily="34" charset="0"/>
            </a:endParaRPr>
          </a:p>
          <a:p>
            <a:r>
              <a:rPr lang="ru-RU" sz="2400" dirty="0">
                <a:solidFill>
                  <a:srgbClr val="CBE3F1"/>
                </a:solidFill>
                <a:latin typeface="Arial Narrow" panose="020B0606020202030204" pitchFamily="34" charset="0"/>
              </a:rPr>
              <a:t>Правила </a:t>
            </a:r>
            <a:r>
              <a:rPr lang="ru-RU" sz="2400" dirty="0" smtClean="0">
                <a:solidFill>
                  <a:srgbClr val="CBE3F1"/>
                </a:solidFill>
                <a:latin typeface="Arial Narrow" panose="020B0606020202030204" pitchFamily="34" charset="0"/>
              </a:rPr>
              <a:t>Интернет-покупок</a:t>
            </a:r>
            <a:endParaRPr lang="ru-RU" sz="2400" dirty="0">
              <a:solidFill>
                <a:srgbClr val="CBE3F1"/>
              </a:solidFill>
              <a:latin typeface="Arial Narrow" panose="020B0606020202030204" pitchFamily="34" charset="0"/>
            </a:endParaRPr>
          </a:p>
          <a:p>
            <a:r>
              <a:rPr lang="ru-RU" sz="2400" dirty="0">
                <a:solidFill>
                  <a:srgbClr val="CBE3F1"/>
                </a:solidFill>
                <a:latin typeface="Arial Narrow" panose="020B0606020202030204" pitchFamily="34" charset="0"/>
              </a:rPr>
              <a:t>Пластиковая карта – как дополнительный инструмент мотивации и контроля </a:t>
            </a:r>
            <a:r>
              <a:rPr lang="ru-RU" sz="2400" dirty="0" smtClean="0">
                <a:solidFill>
                  <a:srgbClr val="CBE3F1"/>
                </a:solidFill>
                <a:latin typeface="Arial Narrow" panose="020B0606020202030204" pitchFamily="34" charset="0"/>
              </a:rPr>
              <a:t>ребенка</a:t>
            </a:r>
            <a:endParaRPr lang="ru-RU" sz="2400" dirty="0">
              <a:solidFill>
                <a:srgbClr val="CBE3F1"/>
              </a:solidFill>
              <a:latin typeface="Arial Narrow" panose="020B0606020202030204" pitchFamily="34" charset="0"/>
            </a:endParaRPr>
          </a:p>
        </p:txBody>
      </p:sp>
      <p:sp>
        <p:nvSpPr>
          <p:cNvPr id="5" name="Прямоугольник 4"/>
          <p:cNvSpPr/>
          <p:nvPr/>
        </p:nvSpPr>
        <p:spPr>
          <a:xfrm>
            <a:off x="5476967" y="916426"/>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2363" y="2996952"/>
            <a:ext cx="3997629" cy="2508857"/>
          </a:xfrm>
          <a:prstGeom prst="rect">
            <a:avLst/>
          </a:prstGeom>
        </p:spPr>
      </p:pic>
      <p:sp>
        <p:nvSpPr>
          <p:cNvPr id="4" name="Прямоугольник 3"/>
          <p:cNvSpPr/>
          <p:nvPr/>
        </p:nvSpPr>
        <p:spPr>
          <a:xfrm>
            <a:off x="581742" y="3140968"/>
            <a:ext cx="1758010" cy="576064"/>
          </a:xfrm>
          <a:prstGeom prst="rect">
            <a:avLst/>
          </a:prstGeom>
          <a:solidFill>
            <a:srgbClr val="E521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ransition spd="slow">
    <p:push dir="u"/>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 name="Содержимое 2"/>
          <p:cNvSpPr txBox="1">
            <a:spLocks noGrp="1"/>
          </p:cNvSpPr>
          <p:nvPr>
            <p:ph idx="1"/>
          </p:nvPr>
        </p:nvSpPr>
        <p:spPr>
          <a:xfrm>
            <a:off x="5273671" y="471521"/>
            <a:ext cx="3671715" cy="718396"/>
          </a:xfrm>
          <a:prstGeom prst="rect">
            <a:avLst/>
          </a:prstGeom>
        </p:spPr>
        <p:txBody>
          <a:bodyPr>
            <a:noAutofit/>
          </a:bodyPr>
          <a:lstStyle>
            <a:lvl1pPr algn="ctr">
              <a:buSzTx/>
              <a:buFont typeface="Wingdings 2"/>
              <a:buNone/>
              <a:defRPr>
                <a:solidFill>
                  <a:srgbClr val="FF0000"/>
                </a:solidFill>
              </a:defRPr>
            </a:lvl1pPr>
          </a:lstStyle>
          <a:p>
            <a:pPr indent="0" algn="l"/>
            <a:r>
              <a:rPr sz="2400" dirty="0" err="1">
                <a:latin typeface="Arial Narrow" panose="020B0606020202030204" pitchFamily="34" charset="0"/>
              </a:rPr>
              <a:t>Умные</a:t>
            </a:r>
            <a:r>
              <a:rPr sz="2400" dirty="0">
                <a:latin typeface="Arial Narrow" panose="020B0606020202030204" pitchFamily="34" charset="0"/>
              </a:rPr>
              <a:t> </a:t>
            </a:r>
            <a:r>
              <a:rPr sz="2400" dirty="0" err="1">
                <a:latin typeface="Arial Narrow" panose="020B0606020202030204" pitchFamily="34" charset="0"/>
              </a:rPr>
              <a:t>часы</a:t>
            </a:r>
            <a:r>
              <a:rPr sz="2400" dirty="0">
                <a:latin typeface="Arial Narrow" panose="020B0606020202030204" pitchFamily="34" charset="0"/>
              </a:rPr>
              <a:t> </a:t>
            </a:r>
            <a:r>
              <a:rPr sz="2400" dirty="0" err="1">
                <a:latin typeface="Arial Narrow" panose="020B0606020202030204" pitchFamily="34" charset="0"/>
              </a:rPr>
              <a:t>как</a:t>
            </a:r>
            <a:r>
              <a:rPr sz="2400" dirty="0">
                <a:latin typeface="Arial Narrow" panose="020B0606020202030204" pitchFamily="34" charset="0"/>
              </a:rPr>
              <a:t> </a:t>
            </a:r>
            <a:r>
              <a:rPr sz="2400" dirty="0" err="1">
                <a:latin typeface="Arial Narrow" panose="020B0606020202030204" pitchFamily="34" charset="0"/>
              </a:rPr>
              <a:t>первый</a:t>
            </a:r>
            <a:r>
              <a:rPr sz="2400" dirty="0">
                <a:latin typeface="Arial Narrow" panose="020B0606020202030204" pitchFamily="34" charset="0"/>
              </a:rPr>
              <a:t> </a:t>
            </a:r>
            <a:r>
              <a:rPr sz="2400" dirty="0" err="1">
                <a:latin typeface="Arial Narrow" panose="020B0606020202030204" pitchFamily="34" charset="0"/>
              </a:rPr>
              <a:t>шаг</a:t>
            </a:r>
            <a:r>
              <a:rPr sz="2400" dirty="0">
                <a:latin typeface="Arial Narrow" panose="020B0606020202030204" pitchFamily="34" charset="0"/>
              </a:rPr>
              <a:t> к </a:t>
            </a:r>
            <a:r>
              <a:rPr sz="2400" dirty="0" err="1">
                <a:latin typeface="Arial Narrow" panose="020B0606020202030204" pitchFamily="34" charset="0"/>
              </a:rPr>
              <a:t>безопасности</a:t>
            </a:r>
            <a:endParaRPr sz="2400" dirty="0">
              <a:latin typeface="Arial Narrow" panose="020B0606020202030204" pitchFamily="34" charset="0"/>
            </a:endParaRPr>
          </a:p>
        </p:txBody>
      </p:sp>
      <p:pic>
        <p:nvPicPr>
          <p:cNvPr id="155" name="Picture 3" descr="Picture 3"/>
          <p:cNvPicPr>
            <a:picLocks noChangeAspect="1"/>
          </p:cNvPicPr>
          <p:nvPr/>
        </p:nvPicPr>
        <p:blipFill>
          <a:blip r:embed="rId3" cstate="print">
            <a:extLst/>
          </a:blip>
          <a:stretch>
            <a:fillRect/>
          </a:stretch>
        </p:blipFill>
        <p:spPr>
          <a:xfrm>
            <a:off x="755576" y="1598649"/>
            <a:ext cx="3344472" cy="5259351"/>
          </a:xfrm>
          <a:prstGeom prst="rect">
            <a:avLst/>
          </a:prstGeom>
          <a:ln w="12700">
            <a:miter lim="400000"/>
          </a:ln>
        </p:spPr>
      </p:pic>
      <p:sp>
        <p:nvSpPr>
          <p:cNvPr id="6" name="Прямоугольник 5"/>
          <p:cNvSpPr/>
          <p:nvPr/>
        </p:nvSpPr>
        <p:spPr>
          <a:xfrm>
            <a:off x="4860032" y="369054"/>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47864" y="1906406"/>
            <a:ext cx="4941168" cy="4941168"/>
          </a:xfrm>
          <a:prstGeom prst="rect">
            <a:avLst/>
          </a:prstGeom>
        </p:spPr>
      </p:pic>
      <p:sp>
        <p:nvSpPr>
          <p:cNvPr id="8" name="Заголовок 1"/>
          <p:cNvSpPr txBox="1">
            <a:spLocks/>
          </p:cNvSpPr>
          <p:nvPr/>
        </p:nvSpPr>
        <p:spPr>
          <a:xfrm>
            <a:off x="699618" y="335772"/>
            <a:ext cx="368021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85000" lnSpcReduction="10000"/>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5pPr>
            <a:lvl6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6pPr>
            <a:lvl7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7pPr>
            <a:lvl8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8pPr>
            <a:lvl9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9pPr>
          </a:lstStyle>
          <a:p>
            <a:pPr defTabSz="813816">
              <a:lnSpc>
                <a:spcPct val="90000"/>
              </a:lnSpc>
              <a:spcBef>
                <a:spcPct val="0"/>
              </a:spcBef>
              <a:defRPr sz="4140"/>
            </a:pPr>
            <a:r>
              <a:rPr lang="ru-RU" sz="4000" b="1" dirty="0" err="1">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Кибербезопасность</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 </a:t>
            </a:r>
          </a:p>
          <a:p>
            <a:pPr defTabSz="813816">
              <a:lnSpc>
                <a:spcPct val="90000"/>
              </a:lnSpc>
              <a:spcBef>
                <a:spcPct val="0"/>
              </a:spcBef>
              <a:defRPr sz="4140"/>
            </a:pP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для детей</a:t>
            </a:r>
          </a:p>
        </p:txBody>
      </p:sp>
    </p:spTree>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 name="Содержимое 2"/>
          <p:cNvSpPr txBox="1">
            <a:spLocks noGrp="1"/>
          </p:cNvSpPr>
          <p:nvPr>
            <p:ph idx="1"/>
          </p:nvPr>
        </p:nvSpPr>
        <p:spPr>
          <a:xfrm rot="10800000" flipV="1">
            <a:off x="5566928" y="533928"/>
            <a:ext cx="3096344" cy="762079"/>
          </a:xfrm>
          <a:prstGeom prst="rect">
            <a:avLst/>
          </a:prstGeom>
        </p:spPr>
        <p:txBody>
          <a:bodyPr>
            <a:noAutofit/>
          </a:bodyPr>
          <a:lstStyle>
            <a:lvl1pPr algn="ctr">
              <a:buSzTx/>
              <a:buFont typeface="Wingdings 2"/>
              <a:buNone/>
            </a:lvl1pPr>
          </a:lstStyle>
          <a:p>
            <a:pPr algn="l"/>
            <a:r>
              <a:rPr sz="2400" dirty="0" err="1">
                <a:solidFill>
                  <a:srgbClr val="FF0000"/>
                </a:solidFill>
                <a:latin typeface="Arial Narrow" panose="020B0606020202030204" pitchFamily="34" charset="0"/>
              </a:rPr>
              <a:t>Родительский</a:t>
            </a:r>
            <a:r>
              <a:rPr lang="ru-RU" sz="2400" dirty="0">
                <a:solidFill>
                  <a:srgbClr val="FF0000"/>
                </a:solidFill>
                <a:latin typeface="Arial Narrow" panose="020B0606020202030204" pitchFamily="34" charset="0"/>
              </a:rPr>
              <a:t> </a:t>
            </a:r>
            <a:r>
              <a:rPr sz="2400" dirty="0" err="1">
                <a:solidFill>
                  <a:srgbClr val="FF0000"/>
                </a:solidFill>
                <a:latin typeface="Arial Narrow" panose="020B0606020202030204" pitchFamily="34" charset="0"/>
              </a:rPr>
              <a:t>контроль</a:t>
            </a:r>
            <a:r>
              <a:rPr lang="ru-RU" sz="2400" dirty="0">
                <a:solidFill>
                  <a:srgbClr val="FF0000"/>
                </a:solidFill>
                <a:latin typeface="Arial Narrow" panose="020B0606020202030204" pitchFamily="34" charset="0"/>
              </a:rPr>
              <a:t> </a:t>
            </a:r>
            <a:r>
              <a:rPr sz="2400" dirty="0">
                <a:solidFill>
                  <a:srgbClr val="FF0000"/>
                </a:solidFill>
                <a:latin typeface="Arial Narrow" panose="020B0606020202030204" pitchFamily="34" charset="0"/>
              </a:rPr>
              <a:t>в </a:t>
            </a:r>
            <a:r>
              <a:rPr sz="2400" dirty="0" err="1">
                <a:solidFill>
                  <a:srgbClr val="FF0000"/>
                </a:solidFill>
                <a:latin typeface="Arial Narrow" panose="020B0606020202030204" pitchFamily="34" charset="0"/>
              </a:rPr>
              <a:t>смартфонах</a:t>
            </a:r>
            <a:endParaRPr sz="2400" dirty="0">
              <a:solidFill>
                <a:srgbClr val="FF0000"/>
              </a:solidFill>
              <a:latin typeface="Arial Narrow" panose="020B0606020202030204" pitchFamily="34" charset="0"/>
            </a:endParaRPr>
          </a:p>
        </p:txBody>
      </p:sp>
      <p:sp>
        <p:nvSpPr>
          <p:cNvPr id="8" name="Заголовок 1"/>
          <p:cNvSpPr txBox="1">
            <a:spLocks/>
          </p:cNvSpPr>
          <p:nvPr/>
        </p:nvSpPr>
        <p:spPr>
          <a:xfrm>
            <a:off x="467544" y="238664"/>
            <a:ext cx="368021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85000" lnSpcReduction="10000"/>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5pPr>
            <a:lvl6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6pPr>
            <a:lvl7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7pPr>
            <a:lvl8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8pPr>
            <a:lvl9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9pPr>
          </a:lstStyle>
          <a:p>
            <a:pPr defTabSz="813816">
              <a:lnSpc>
                <a:spcPct val="90000"/>
              </a:lnSpc>
              <a:spcBef>
                <a:spcPct val="0"/>
              </a:spcBef>
              <a:defRPr sz="4140"/>
            </a:pPr>
            <a:r>
              <a:rPr lang="ru-RU" sz="4000" b="1" dirty="0" err="1">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Кибербезопасность</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 </a:t>
            </a:r>
          </a:p>
          <a:p>
            <a:pPr defTabSz="813816">
              <a:lnSpc>
                <a:spcPct val="90000"/>
              </a:lnSpc>
              <a:spcBef>
                <a:spcPct val="0"/>
              </a:spcBef>
              <a:defRPr sz="4140"/>
            </a:pP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для детей</a:t>
            </a:r>
          </a:p>
        </p:txBody>
      </p:sp>
      <p:sp>
        <p:nvSpPr>
          <p:cNvPr id="9" name="Прямоугольник 8"/>
          <p:cNvSpPr/>
          <p:nvPr/>
        </p:nvSpPr>
        <p:spPr>
          <a:xfrm>
            <a:off x="5125415" y="453303"/>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1486470"/>
            <a:ext cx="3022565" cy="5371530"/>
          </a:xfrm>
          <a:prstGeom prst="rect">
            <a:avLst/>
          </a:prstGeom>
        </p:spPr>
      </p:pic>
      <p:pic>
        <p:nvPicPr>
          <p:cNvPr id="6" name="Рисунок 5"/>
          <p:cNvPicPr>
            <a:picLocks noChangeAspect="1"/>
          </p:cNvPicPr>
          <p:nvPr/>
        </p:nvPicPr>
        <p:blipFill>
          <a:blip r:embed="rId4">
            <a:extLst>
              <a:ext uri="{BEBA8EAE-BF5A-486C-A8C5-ECC9F3942E4B}">
                <a14:imgProps xmlns:a14="http://schemas.microsoft.com/office/drawing/2010/main">
                  <a14:imgLayer r:embed="rId5">
                    <a14:imgEffect>
                      <a14:brightnessContrast bright="-8000"/>
                    </a14:imgEffect>
                  </a14:imgLayer>
                </a14:imgProps>
              </a:ext>
              <a:ext uri="{28A0092B-C50C-407E-A947-70E740481C1C}">
                <a14:useLocalDpi xmlns:a14="http://schemas.microsoft.com/office/drawing/2010/main" val="0"/>
              </a:ext>
            </a:extLst>
          </a:blip>
          <a:stretch>
            <a:fillRect/>
          </a:stretch>
        </p:blipFill>
        <p:spPr>
          <a:xfrm>
            <a:off x="3678803" y="1700808"/>
            <a:ext cx="2918513" cy="5165305"/>
          </a:xfrm>
          <a:prstGeom prst="rect">
            <a:avLst/>
          </a:prstGeom>
        </p:spPr>
      </p:pic>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6928" y="2729108"/>
            <a:ext cx="3400264" cy="4128892"/>
          </a:xfrm>
          <a:prstGeom prst="rect">
            <a:avLst/>
          </a:prstGeom>
        </p:spPr>
      </p:pic>
    </p:spTree>
  </p:cSld>
  <p:clrMapOvr>
    <a:masterClrMapping/>
  </p:clrMapOvr>
  <p:transition spd="slow">
    <p:push dir="u"/>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63660" y="4293096"/>
            <a:ext cx="2736304" cy="1008112"/>
          </a:xfrm>
        </p:spPr>
        <p:txBody>
          <a:bodyPr>
            <a:noAutofit/>
          </a:bodyPr>
          <a:lstStyle/>
          <a:p>
            <a:r>
              <a:rPr lang="ru-RU" sz="2400" dirty="0" smtClean="0">
                <a:solidFill>
                  <a:srgbClr val="CBE3F1"/>
                </a:solidFill>
                <a:latin typeface="Arial" panose="020B0604020202020204" pitchFamily="34" charset="0"/>
                <a:ea typeface="+mn-ea"/>
                <a:cs typeface="Arial" panose="020B0604020202020204" pitchFamily="34" charset="0"/>
              </a:rPr>
              <a:t>Приучите </a:t>
            </a:r>
            <a:r>
              <a:rPr lang="ru-RU" sz="2400" dirty="0">
                <a:solidFill>
                  <a:srgbClr val="CBE3F1"/>
                </a:solidFill>
                <a:latin typeface="Arial" panose="020B0604020202020204" pitchFamily="34" charset="0"/>
                <a:ea typeface="+mn-ea"/>
                <a:cs typeface="Arial" panose="020B0604020202020204" pitchFamily="34" charset="0"/>
              </a:rPr>
              <a:t>себя знакомиться с сайтами, которые посещают дети. </a:t>
            </a:r>
            <a:br>
              <a:rPr lang="ru-RU" sz="2400" dirty="0">
                <a:solidFill>
                  <a:srgbClr val="CBE3F1"/>
                </a:solidFill>
                <a:latin typeface="Arial" panose="020B0604020202020204" pitchFamily="34" charset="0"/>
                <a:ea typeface="+mn-ea"/>
                <a:cs typeface="Arial" panose="020B0604020202020204" pitchFamily="34" charset="0"/>
              </a:rPr>
            </a:br>
            <a:r>
              <a:rPr lang="ru-RU" sz="2400" dirty="0">
                <a:solidFill>
                  <a:srgbClr val="CBE3F1"/>
                </a:solidFill>
                <a:latin typeface="Arial" panose="020B0604020202020204" pitchFamily="34" charset="0"/>
                <a:ea typeface="+mn-ea"/>
                <a:cs typeface="Arial" panose="020B0604020202020204" pitchFamily="34" charset="0"/>
              </a:rPr>
              <a:t/>
            </a:r>
            <a:br>
              <a:rPr lang="ru-RU" sz="2400" dirty="0">
                <a:solidFill>
                  <a:srgbClr val="CBE3F1"/>
                </a:solidFill>
                <a:latin typeface="Arial" panose="020B0604020202020204" pitchFamily="34" charset="0"/>
                <a:ea typeface="+mn-ea"/>
                <a:cs typeface="Arial" panose="020B0604020202020204" pitchFamily="34" charset="0"/>
              </a:rPr>
            </a:br>
            <a:endParaRPr lang="ru-RU" sz="2400" dirty="0">
              <a:solidFill>
                <a:srgbClr val="CBE3F1"/>
              </a:solidFill>
              <a:latin typeface="Arial" panose="020B0604020202020204" pitchFamily="34" charset="0"/>
              <a:ea typeface="+mn-ea"/>
              <a:cs typeface="Arial" panose="020B0604020202020204" pitchFamily="34" charset="0"/>
            </a:endParaRPr>
          </a:p>
        </p:txBody>
      </p:sp>
      <p:sp>
        <p:nvSpPr>
          <p:cNvPr id="7" name="Содержимое 2"/>
          <p:cNvSpPr txBox="1">
            <a:spLocks noGrp="1"/>
          </p:cNvSpPr>
          <p:nvPr>
            <p:ph idx="1"/>
          </p:nvPr>
        </p:nvSpPr>
        <p:spPr>
          <a:xfrm>
            <a:off x="4572000" y="404664"/>
            <a:ext cx="4180932" cy="864096"/>
          </a:xfrm>
          <a:prstGeom prst="rect">
            <a:avLst/>
          </a:prstGeom>
        </p:spPr>
        <p:txBody>
          <a:bodyPr>
            <a:noAutofit/>
          </a:bodyPr>
          <a:lstStyle/>
          <a:p>
            <a:pPr indent="0">
              <a:buNone/>
            </a:pPr>
            <a:r>
              <a:rPr lang="ru-RU" sz="2400" dirty="0">
                <a:solidFill>
                  <a:srgbClr val="FF0000"/>
                </a:solidFill>
                <a:latin typeface="Arial Narrow" panose="020B0606020202030204" pitchFamily="34" charset="0"/>
              </a:rPr>
              <a:t>Покажите ребенку, что вы наблюдаете за ним не потому что вам это хочется, а потому что вы беспокоитесь о его безопасности и всегда готовы ему </a:t>
            </a:r>
            <a:r>
              <a:rPr lang="ru-RU" sz="2400" dirty="0" smtClean="0">
                <a:solidFill>
                  <a:srgbClr val="FF0000"/>
                </a:solidFill>
                <a:latin typeface="Arial Narrow" panose="020B0606020202030204" pitchFamily="34" charset="0"/>
              </a:rPr>
              <a:t>помочь</a:t>
            </a:r>
            <a:endParaRPr sz="2400" dirty="0">
              <a:solidFill>
                <a:srgbClr val="FF0000"/>
              </a:solidFill>
              <a:latin typeface="Arial Narrow" panose="020B0606020202030204" pitchFamily="34" charset="0"/>
            </a:endParaRPr>
          </a:p>
        </p:txBody>
      </p:sp>
      <p:sp>
        <p:nvSpPr>
          <p:cNvPr id="8" name="Прямоугольник 7"/>
          <p:cNvSpPr/>
          <p:nvPr/>
        </p:nvSpPr>
        <p:spPr>
          <a:xfrm>
            <a:off x="4202759" y="489446"/>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9" name="Заголовок 1"/>
          <p:cNvSpPr txBox="1">
            <a:spLocks/>
          </p:cNvSpPr>
          <p:nvPr/>
        </p:nvSpPr>
        <p:spPr>
          <a:xfrm>
            <a:off x="395536" y="436886"/>
            <a:ext cx="3680211" cy="11430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nchor="t">
            <a:normAutofit fontScale="85000" lnSpcReduction="10000"/>
          </a:bodyPr>
          <a:lstStyle>
            <a:lvl1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1pPr>
            <a:lvl2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2pPr>
            <a:lvl3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3pPr>
            <a:lvl4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4pPr>
            <a:lvl5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5pPr>
            <a:lvl6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6pPr>
            <a:lvl7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7pPr>
            <a:lvl8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8pPr>
            <a:lvl9pPr marL="0" marR="0" indent="0" algn="l" defTabSz="914400" rtl="0" latinLnBrk="0">
              <a:lnSpc>
                <a:spcPct val="100000"/>
              </a:lnSpc>
              <a:spcBef>
                <a:spcPts val="0"/>
              </a:spcBef>
              <a:spcAft>
                <a:spcPts val="0"/>
              </a:spcAft>
              <a:buClrTx/>
              <a:buSzTx/>
              <a:buFontTx/>
              <a:buNone/>
              <a:tabLst/>
              <a:defRPr sz="5000" b="0" i="0" u="none" strike="noStrike" cap="none" spc="0" baseline="0">
                <a:ln>
                  <a:noFill/>
                </a:ln>
                <a:solidFill>
                  <a:srgbClr val="04617B"/>
                </a:solidFill>
                <a:uFillTx/>
                <a:latin typeface="+mn-lt"/>
                <a:ea typeface="+mn-ea"/>
                <a:cs typeface="+mn-cs"/>
                <a:sym typeface="American Typewriter"/>
              </a:defRPr>
            </a:lvl9pPr>
          </a:lstStyle>
          <a:p>
            <a:pPr defTabSz="813816">
              <a:lnSpc>
                <a:spcPct val="90000"/>
              </a:lnSpc>
              <a:spcBef>
                <a:spcPct val="0"/>
              </a:spcBef>
              <a:defRPr sz="4140"/>
            </a:pPr>
            <a:r>
              <a:rPr lang="ru-RU" sz="4000" b="1" dirty="0" err="1">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Кибербезопасность</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 </a:t>
            </a:r>
          </a:p>
          <a:p>
            <a:pPr defTabSz="813816">
              <a:lnSpc>
                <a:spcPct val="90000"/>
              </a:lnSpc>
              <a:spcBef>
                <a:spcPct val="0"/>
              </a:spcBef>
              <a:defRPr sz="4140"/>
            </a:pP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для детей</a:t>
            </a:r>
          </a:p>
        </p:txBody>
      </p:sp>
      <p:pic>
        <p:nvPicPr>
          <p:cNvPr id="11" name="Рисунок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512" y="2060848"/>
            <a:ext cx="4797152" cy="4797152"/>
          </a:xfrm>
          <a:prstGeom prst="rect">
            <a:avLst/>
          </a:prstGeom>
        </p:spPr>
      </p:pic>
    </p:spTree>
    <p:extLst>
      <p:ext uri="{BB962C8B-B14F-4D97-AF65-F5344CB8AC3E}">
        <p14:creationId xmlns:p14="http://schemas.microsoft.com/office/powerpoint/2010/main" val="707174714"/>
      </p:ext>
    </p:extLst>
  </p:cSld>
  <p:clrMapOvr>
    <a:masterClrMapping/>
  </p:clrMapOvr>
  <p:transition spd="slow">
    <p:push dir="u"/>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6672"/>
            <a:ext cx="4294765" cy="692497"/>
          </a:xfrm>
          <a:prstGeom prst="rect">
            <a:avLst/>
          </a:prstGeom>
        </p:spPr>
        <p:txBody>
          <a:bodyPr wrap="none">
            <a:spAutoFit/>
          </a:bodyPr>
          <a:lstStyle/>
          <a:p>
            <a:r>
              <a:rPr lang="ru-RU" sz="39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Полезный Интернет</a:t>
            </a:r>
          </a:p>
        </p:txBody>
      </p:sp>
      <p:sp>
        <p:nvSpPr>
          <p:cNvPr id="3" name="Прямоугольник 2"/>
          <p:cNvSpPr/>
          <p:nvPr/>
        </p:nvSpPr>
        <p:spPr>
          <a:xfrm>
            <a:off x="1403648" y="5013176"/>
            <a:ext cx="7632848" cy="1477328"/>
          </a:xfrm>
          <a:prstGeom prst="rect">
            <a:avLst/>
          </a:prstGeom>
        </p:spPr>
        <p:txBody>
          <a:bodyPr wrap="square">
            <a:spAutoFit/>
          </a:bodyPr>
          <a:lstStyle/>
          <a:p>
            <a:r>
              <a:rPr lang="ru-RU" dirty="0">
                <a:solidFill>
                  <a:srgbClr val="CBE3F1"/>
                </a:solidFill>
                <a:latin typeface="Arial" panose="020B0604020202020204" pitchFamily="34" charset="0"/>
                <a:cs typeface="Arial" panose="020B0604020202020204" pitchFamily="34" charset="0"/>
              </a:rPr>
              <a:t>Знаете ли вы о существовании русскоязычного браузера «</a:t>
            </a:r>
            <a:r>
              <a:rPr lang="ru-RU" dirty="0" err="1">
                <a:solidFill>
                  <a:srgbClr val="CBE3F1"/>
                </a:solidFill>
                <a:latin typeface="Arial" panose="020B0604020202020204" pitchFamily="34" charset="0"/>
                <a:cs typeface="Arial" panose="020B0604020202020204" pitchFamily="34" charset="0"/>
              </a:rPr>
              <a:t>Гогуль</a:t>
            </a:r>
            <a:r>
              <a:rPr lang="ru-RU" dirty="0">
                <a:solidFill>
                  <a:srgbClr val="CBE3F1"/>
                </a:solidFill>
                <a:latin typeface="Arial" panose="020B0604020202020204" pitchFamily="34" charset="0"/>
                <a:cs typeface="Arial" panose="020B0604020202020204" pitchFamily="34" charset="0"/>
              </a:rPr>
              <a:t>», созданного специально для детей? Это программа-наставник, которая </a:t>
            </a:r>
            <a:r>
              <a:rPr lang="ru-RU" dirty="0" smtClean="0">
                <a:solidFill>
                  <a:srgbClr val="CBE3F1"/>
                </a:solidFill>
                <a:latin typeface="Arial" panose="020B0604020202020204" pitchFamily="34" charset="0"/>
                <a:cs typeface="Arial" panose="020B0604020202020204" pitchFamily="34" charset="0"/>
              </a:rPr>
              <a:t>направляет ребенка </a:t>
            </a:r>
            <a:r>
              <a:rPr lang="ru-RU" dirty="0">
                <a:solidFill>
                  <a:srgbClr val="CBE3F1"/>
                </a:solidFill>
                <a:latin typeface="Arial" panose="020B0604020202020204" pitchFamily="34" charset="0"/>
                <a:cs typeface="Arial" panose="020B0604020202020204" pitchFamily="34" charset="0"/>
              </a:rPr>
              <a:t>исключительно на познавательные и развивающие сайты </a:t>
            </a:r>
            <a:r>
              <a:rPr lang="ru-RU" dirty="0" smtClean="0">
                <a:solidFill>
                  <a:srgbClr val="CBE3F1"/>
                </a:solidFill>
                <a:latin typeface="Arial" panose="020B0604020202020204" pitchFamily="34" charset="0"/>
                <a:cs typeface="Arial" panose="020B0604020202020204" pitchFamily="34" charset="0"/>
              </a:rPr>
              <a:t>Интернета, рекомендованные </a:t>
            </a:r>
            <a:r>
              <a:rPr lang="ru-RU" dirty="0">
                <a:solidFill>
                  <a:srgbClr val="CBE3F1"/>
                </a:solidFill>
                <a:latin typeface="Arial" panose="020B0604020202020204" pitchFamily="34" charset="0"/>
                <a:cs typeface="Arial" panose="020B0604020202020204" pitchFamily="34" charset="0"/>
              </a:rPr>
              <a:t>профессиональными детскими психологами и педагогами.</a:t>
            </a:r>
          </a:p>
        </p:txBody>
      </p:sp>
      <p:sp>
        <p:nvSpPr>
          <p:cNvPr id="5" name="Прямоугольник 4"/>
          <p:cNvSpPr/>
          <p:nvPr/>
        </p:nvSpPr>
        <p:spPr>
          <a:xfrm>
            <a:off x="802167" y="5229200"/>
            <a:ext cx="441513" cy="923330"/>
          </a:xfrm>
          <a:prstGeom prst="rect">
            <a:avLst/>
          </a:prstGeom>
          <a:noFill/>
          <a:ln>
            <a:solidFill>
              <a:srgbClr val="FF0000"/>
            </a:solidFill>
          </a:ln>
        </p:spPr>
        <p:txBody>
          <a:bodyPr wrap="square" lIns="91440" tIns="45720" rIns="91440" bIns="45720">
            <a:spAutoFit/>
          </a:bodyPr>
          <a:lstStyle/>
          <a:p>
            <a:pPr algn="ctr"/>
            <a:r>
              <a:rPr lang="ru-RU" sz="5400" dirty="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183" y="1218893"/>
            <a:ext cx="7621064" cy="3705742"/>
          </a:xfrm>
          <a:prstGeom prst="rect">
            <a:avLst/>
          </a:prstGeom>
        </p:spPr>
      </p:pic>
    </p:spTree>
    <p:extLst>
      <p:ext uri="{BB962C8B-B14F-4D97-AF65-F5344CB8AC3E}">
        <p14:creationId xmlns:p14="http://schemas.microsoft.com/office/powerpoint/2010/main" val="1195659804"/>
      </p:ext>
    </p:extLst>
  </p:cSld>
  <p:clrMapOvr>
    <a:masterClrMapping/>
  </p:clrMapOvr>
  <p:transition spd="slow">
    <p:push dir="u"/>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58000"/>
                    </a14:imgEffect>
                  </a14:imgLayer>
                </a14:imgProps>
              </a:ext>
              <a:ext uri="{28A0092B-C50C-407E-A947-70E740481C1C}">
                <a14:useLocalDpi xmlns:a14="http://schemas.microsoft.com/office/drawing/2010/main" val="0"/>
              </a:ext>
            </a:extLst>
          </a:blip>
          <a:srcRect t="4386" r="37657" b="21764"/>
          <a:stretch/>
        </p:blipFill>
        <p:spPr>
          <a:xfrm>
            <a:off x="10954" y="0"/>
            <a:ext cx="9108984" cy="6885384"/>
          </a:xfrm>
          <a:prstGeom prst="rect">
            <a:avLst/>
          </a:prstGeom>
        </p:spPr>
      </p:pic>
      <p:sp>
        <p:nvSpPr>
          <p:cNvPr id="9" name="Прямоугольник 8"/>
          <p:cNvSpPr/>
          <p:nvPr/>
        </p:nvSpPr>
        <p:spPr>
          <a:xfrm>
            <a:off x="5093" y="498166"/>
            <a:ext cx="6727147" cy="1658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2" name="Прямоугольник 11"/>
          <p:cNvSpPr/>
          <p:nvPr/>
        </p:nvSpPr>
        <p:spPr>
          <a:xfrm>
            <a:off x="5881" y="2644418"/>
            <a:ext cx="5502223"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10954" y="4715691"/>
            <a:ext cx="4594110" cy="16561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Прямоугольник 3"/>
          <p:cNvSpPr/>
          <p:nvPr/>
        </p:nvSpPr>
        <p:spPr>
          <a:xfrm>
            <a:off x="-288540" y="707905"/>
            <a:ext cx="7164796" cy="1200329"/>
          </a:xfrm>
          <a:prstGeom prst="rect">
            <a:avLst/>
          </a:prstGeom>
        </p:spPr>
        <p:txBody>
          <a:bodyPr wrap="square">
            <a:spAutoFit/>
          </a:bodyPr>
          <a:lstStyle/>
          <a:p>
            <a:pPr marL="271576" defTabSz="905255">
              <a:defRPr sz="2574"/>
            </a:pPr>
            <a:r>
              <a:rPr lang="ru-RU" sz="2400" dirty="0">
                <a:solidFill>
                  <a:srgbClr val="CBE3F1"/>
                </a:solidFill>
                <a:latin typeface="Arial Narrow" panose="020B0606020202030204" pitchFamily="34" charset="0"/>
              </a:rPr>
              <a:t>Интернета не надо бояться, с ним надо научиться взаимодействовать! </a:t>
            </a:r>
            <a:r>
              <a:rPr lang="ru-RU" sz="2400" dirty="0">
                <a:solidFill>
                  <a:srgbClr val="103244"/>
                </a:solidFill>
                <a:latin typeface="Arial Narrow" panose="020B0606020202030204" pitchFamily="34" charset="0"/>
              </a:rPr>
              <a:t>Бояться интернета – то же самое, что отрицать полезность </a:t>
            </a:r>
            <a:r>
              <a:rPr lang="ru-RU" sz="2400" dirty="0" smtClean="0">
                <a:solidFill>
                  <a:srgbClr val="103244"/>
                </a:solidFill>
                <a:latin typeface="Arial Narrow" panose="020B0606020202030204" pitchFamily="34" charset="0"/>
              </a:rPr>
              <a:t>электричества</a:t>
            </a:r>
            <a:endParaRPr lang="ru-RU" sz="2400" dirty="0">
              <a:solidFill>
                <a:srgbClr val="103244"/>
              </a:solidFill>
              <a:latin typeface="Arial Narrow" panose="020B0606020202030204" pitchFamily="34" charset="0"/>
            </a:endParaRPr>
          </a:p>
        </p:txBody>
      </p:sp>
      <p:sp>
        <p:nvSpPr>
          <p:cNvPr id="5" name="Прямоугольник 4"/>
          <p:cNvSpPr/>
          <p:nvPr/>
        </p:nvSpPr>
        <p:spPr>
          <a:xfrm>
            <a:off x="-288540" y="2609724"/>
            <a:ext cx="5724636" cy="1569660"/>
          </a:xfrm>
          <a:prstGeom prst="rect">
            <a:avLst/>
          </a:prstGeom>
        </p:spPr>
        <p:txBody>
          <a:bodyPr wrap="square">
            <a:spAutoFit/>
          </a:bodyPr>
          <a:lstStyle/>
          <a:p>
            <a:pPr marL="271576" defTabSz="905255">
              <a:defRPr sz="2574"/>
            </a:pPr>
            <a:r>
              <a:rPr lang="ru-RU" sz="2400" dirty="0">
                <a:solidFill>
                  <a:srgbClr val="103244"/>
                </a:solidFill>
                <a:latin typeface="Arial Narrow" panose="020B0606020202030204" pitchFamily="34" charset="0"/>
              </a:rPr>
              <a:t>Родители/педагоги/участники взаимодействия – должны в первую очередь</a:t>
            </a:r>
            <a:r>
              <a:rPr lang="ru-RU" sz="2400" dirty="0">
                <a:solidFill>
                  <a:srgbClr val="CBE3F1"/>
                </a:solidFill>
                <a:latin typeface="Arial Narrow" panose="020B0606020202030204" pitchFamily="34" charset="0"/>
              </a:rPr>
              <a:t> избавиться от собственных страхов и пробелов, связанных с </a:t>
            </a:r>
            <a:r>
              <a:rPr lang="ru-RU" sz="2400" dirty="0" smtClean="0">
                <a:solidFill>
                  <a:srgbClr val="CBE3F1"/>
                </a:solidFill>
                <a:latin typeface="Arial Narrow" panose="020B0606020202030204" pitchFamily="34" charset="0"/>
              </a:rPr>
              <a:t>сетью</a:t>
            </a:r>
            <a:endParaRPr lang="ru-RU" sz="2400" dirty="0">
              <a:solidFill>
                <a:srgbClr val="CBE3F1"/>
              </a:solidFill>
              <a:latin typeface="Arial Narrow" panose="020B0606020202030204" pitchFamily="34" charset="0"/>
            </a:endParaRPr>
          </a:p>
        </p:txBody>
      </p:sp>
      <p:sp>
        <p:nvSpPr>
          <p:cNvPr id="6" name="Прямоугольник 5"/>
          <p:cNvSpPr/>
          <p:nvPr/>
        </p:nvSpPr>
        <p:spPr>
          <a:xfrm>
            <a:off x="-22110" y="4924837"/>
            <a:ext cx="4594110" cy="1200329"/>
          </a:xfrm>
          <a:prstGeom prst="rect">
            <a:avLst/>
          </a:prstGeom>
        </p:spPr>
        <p:txBody>
          <a:bodyPr wrap="square">
            <a:spAutoFit/>
          </a:bodyPr>
          <a:lstStyle/>
          <a:p>
            <a:r>
              <a:rPr lang="ru-RU" sz="2400" dirty="0">
                <a:solidFill>
                  <a:srgbClr val="103244"/>
                </a:solidFill>
                <a:latin typeface="Arial Narrow" panose="020B0606020202030204" pitchFamily="34" charset="0"/>
              </a:rPr>
              <a:t>Взрослым необходимо научиться </a:t>
            </a:r>
            <a:r>
              <a:rPr lang="ru-RU" sz="2400" dirty="0">
                <a:solidFill>
                  <a:srgbClr val="CBE3F1"/>
                </a:solidFill>
                <a:latin typeface="Arial Narrow" panose="020B0606020202030204" pitchFamily="34" charset="0"/>
              </a:rPr>
              <a:t>обеспечивать безопасный периметр коммуникации</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par>
                          <p:cTn id="11" fill="hold">
                            <p:stCondLst>
                              <p:cond delay="500"/>
                            </p:stCondLst>
                            <p:childTnLst>
                              <p:par>
                                <p:cTn id="12" presetID="14" presetClass="entr" presetSubtype="10"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randombar(horizontal)">
                                      <p:cBhvr>
                                        <p:cTn id="14" dur="500"/>
                                        <p:tgtEl>
                                          <p:spTgt spid="12"/>
                                        </p:tgtEl>
                                      </p:cBhvr>
                                    </p:animEffect>
                                  </p:childTnLst>
                                </p:cTn>
                              </p:par>
                            </p:childTnLst>
                          </p:cTn>
                        </p:par>
                        <p:par>
                          <p:cTn id="15" fill="hold">
                            <p:stCondLst>
                              <p:cond delay="1000"/>
                            </p:stCondLst>
                            <p:childTnLst>
                              <p:par>
                                <p:cTn id="16" presetID="14" presetClass="entr" presetSubtype="1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par>
                          <p:cTn id="19" fill="hold">
                            <p:stCondLst>
                              <p:cond delay="1500"/>
                            </p:stCondLst>
                            <p:childTnLst>
                              <p:par>
                                <p:cTn id="20" presetID="14" presetClass="entr" presetSubtype="1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randombar(horizontal)">
                                      <p:cBhvr>
                                        <p:cTn id="22" dur="500"/>
                                        <p:tgtEl>
                                          <p:spTgt spid="6"/>
                                        </p:tgtEl>
                                      </p:cBhvr>
                                    </p:animEffect>
                                  </p:childTnLst>
                                </p:cTn>
                              </p:par>
                            </p:childTnLst>
                          </p:cTn>
                        </p:par>
                        <p:par>
                          <p:cTn id="23" fill="hold">
                            <p:stCondLst>
                              <p:cond delay="2000"/>
                            </p:stCondLst>
                            <p:childTnLst>
                              <p:par>
                                <p:cTn id="24" presetID="14" presetClass="entr" presetSubtype="10"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randombar(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3" grpId="0" animBg="1"/>
      <p:bldP spid="4" grpId="0"/>
      <p:bldP spid="5" grpId="0"/>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Заголовок 1"/>
          <p:cNvSpPr txBox="1">
            <a:spLocks noGrp="1"/>
          </p:cNvSpPr>
          <p:nvPr>
            <p:ph type="title"/>
          </p:nvPr>
        </p:nvSpPr>
        <p:spPr>
          <a:xfrm>
            <a:off x="-324544" y="2591650"/>
            <a:ext cx="8229600" cy="1143001"/>
          </a:xfrm>
          <a:prstGeom prst="rect">
            <a:avLst/>
          </a:prstGeom>
        </p:spPr>
        <p:txBody>
          <a:bodyPr>
            <a:normAutofit/>
          </a:bodyPr>
          <a:lstStyle/>
          <a:p>
            <a:pPr algn="ctr"/>
            <a:r>
              <a:rPr lang="ru-RU" sz="4400" b="1" dirty="0">
                <a:solidFill>
                  <a:srgbClr val="CBE3F1"/>
                </a:solidFill>
                <a:effectLst>
                  <a:outerShdw blurRad="30480" dist="20320" dir="5400000" rotWithShape="0">
                    <a:srgbClr val="000000">
                      <a:alpha val="43000"/>
                    </a:srgbClr>
                  </a:outerShdw>
                </a:effectLst>
                <a:latin typeface="Arial Narrow" panose="020B0606020202030204" pitchFamily="34" charset="0"/>
              </a:rPr>
              <a:t>Спасибо за понимание!</a:t>
            </a:r>
            <a:endParaRPr sz="44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4238" y="1772816"/>
            <a:ext cx="1678313" cy="1821148"/>
          </a:xfrm>
          <a:prstGeom prst="rect">
            <a:avLst/>
          </a:prstGeom>
        </p:spPr>
      </p:pic>
    </p:spTree>
  </p:cSld>
  <p:clrMapOvr>
    <a:masterClrMapping/>
  </p:clrMapOvr>
  <p:transition spd="slow">
    <p:push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Рисунок 11"/>
          <p:cNvPicPr>
            <a:picLocks noChangeAspect="1"/>
          </p:cNvPicPr>
          <p:nvPr/>
        </p:nvPicPr>
        <p:blipFill rotWithShape="1">
          <a:blip r:embed="rId3">
            <a:extLst>
              <a:ext uri="{28A0092B-C50C-407E-A947-70E740481C1C}">
                <a14:useLocalDpi xmlns:a14="http://schemas.microsoft.com/office/drawing/2010/main" val="0"/>
              </a:ext>
            </a:extLst>
          </a:blip>
          <a:srcRect l="26439" r="41629"/>
          <a:stretch/>
        </p:blipFill>
        <p:spPr>
          <a:xfrm rot="5400000">
            <a:off x="1620076" y="-665924"/>
            <a:ext cx="6840760" cy="8207088"/>
          </a:xfrm>
          <a:prstGeom prst="rect">
            <a:avLst/>
          </a:prstGeom>
        </p:spPr>
      </p:pic>
      <p:sp>
        <p:nvSpPr>
          <p:cNvPr id="8" name="Блок-схема: процесс 7"/>
          <p:cNvSpPr/>
          <p:nvPr/>
        </p:nvSpPr>
        <p:spPr>
          <a:xfrm>
            <a:off x="2771800" y="3860617"/>
            <a:ext cx="4248472" cy="2940431"/>
          </a:xfrm>
          <a:prstGeom prst="flowChartProcess">
            <a:avLst/>
          </a:prstGeom>
          <a:solidFill>
            <a:srgbClr val="84CF00"/>
          </a:solidFill>
          <a:ln>
            <a:solidFill>
              <a:srgbClr val="84C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123" name="Picture 4" descr="Picture 4"/>
          <p:cNvPicPr>
            <a:picLocks noChangeAspect="1"/>
          </p:cNvPicPr>
          <p:nvPr/>
        </p:nvPicPr>
        <p:blipFill>
          <a:blip r:embed="rId4" cstate="print">
            <a:duotone>
              <a:schemeClr val="accent2">
                <a:shade val="45000"/>
                <a:satMod val="135000"/>
              </a:schemeClr>
              <a:prstClr val="white"/>
            </a:duotone>
            <a:extLst/>
          </a:blip>
          <a:stretch>
            <a:fillRect/>
          </a:stretch>
        </p:blipFill>
        <p:spPr>
          <a:xfrm>
            <a:off x="3372322" y="3836680"/>
            <a:ext cx="5771678" cy="236736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0" name="Заголовок 1"/>
          <p:cNvSpPr txBox="1">
            <a:spLocks noGrp="1"/>
          </p:cNvSpPr>
          <p:nvPr>
            <p:ph type="title"/>
          </p:nvPr>
        </p:nvSpPr>
        <p:spPr>
          <a:xfrm>
            <a:off x="251520" y="548680"/>
            <a:ext cx="4514889" cy="847007"/>
          </a:xfrm>
          <a:prstGeom prst="rect">
            <a:avLst/>
          </a:prstGeom>
        </p:spPr>
        <p:txBody>
          <a:bodyPr anchor="t">
            <a:normAutofit fontScale="90000"/>
          </a:bodyPr>
          <a:lstStyle/>
          <a:p>
            <a:pPr defTabSz="365760">
              <a:defRPr sz="1280" b="1"/>
            </a:pP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О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коммуникациях</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и </a:t>
            </a: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телекоммуникациях</a:t>
            </a:r>
            <a:r>
              <a:rPr lang="ru-RU" dirty="0" smtClean="0">
                <a:latin typeface="Arial Narrow" panose="020B0606020202030204" pitchFamily="34" charset="0"/>
              </a:rPr>
              <a:t/>
            </a:r>
            <a:br>
              <a:rPr lang="ru-RU" dirty="0" smtClean="0">
                <a:latin typeface="Arial Narrow" panose="020B0606020202030204" pitchFamily="34" charset="0"/>
              </a:rPr>
            </a:br>
            <a:r>
              <a:rPr dirty="0">
                <a:latin typeface="Arial Narrow" panose="020B0606020202030204" pitchFamily="34" charset="0"/>
              </a:rPr>
              <a:t/>
            </a:r>
            <a:br>
              <a:rPr dirty="0">
                <a:latin typeface="Arial Narrow" panose="020B0606020202030204" pitchFamily="34" charset="0"/>
              </a:rPr>
            </a:br>
            <a:endParaRPr dirty="0">
              <a:latin typeface="Arial Narrow" panose="020B0606020202030204" pitchFamily="34" charset="0"/>
            </a:endParaRPr>
          </a:p>
        </p:txBody>
      </p:sp>
      <p:pic>
        <p:nvPicPr>
          <p:cNvPr id="121" name="Picture 2" descr="Picture 2"/>
          <p:cNvPicPr>
            <a:picLocks noChangeAspect="1"/>
          </p:cNvPicPr>
          <p:nvPr/>
        </p:nvPicPr>
        <p:blipFill>
          <a:blip r:embed="rId5" cstate="print">
            <a:duotone>
              <a:schemeClr val="accent1">
                <a:shade val="45000"/>
                <a:satMod val="135000"/>
              </a:schemeClr>
              <a:prstClr val="white"/>
            </a:duotone>
            <a:extLst/>
          </a:blip>
          <a:stretch>
            <a:fillRect/>
          </a:stretch>
        </p:blipFill>
        <p:spPr>
          <a:xfrm>
            <a:off x="4779866" y="1327586"/>
            <a:ext cx="4364134" cy="2097993"/>
          </a:xfrm>
          <a:prstGeom prst="roundRect">
            <a:avLst>
              <a:gd name="adj" fmla="val 16667"/>
            </a:avLst>
          </a:prstGeom>
          <a:ln>
            <a:noFill/>
          </a:ln>
          <a:effectLst>
            <a:glow rad="127000">
              <a:schemeClr val="tx1"/>
            </a:glow>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randombar(horizontal)">
                                      <p:cBhvr>
                                        <p:cTn id="7" dur="500"/>
                                        <p:tgtEl>
                                          <p:spTgt spid="121"/>
                                        </p:tgtEl>
                                      </p:cBhvr>
                                    </p:animEffect>
                                  </p:childTnLst>
                                </p:cTn>
                              </p:par>
                              <p:par>
                                <p:cTn id="8" presetID="14" presetClass="entr" presetSubtype="1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randombar(horizontal)">
                                      <p:cBhvr>
                                        <p:cTn id="10" dur="50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a:stretch>
            <a:fillRect/>
          </a:stretch>
        </p:blipFill>
        <p:spPr>
          <a:xfrm>
            <a:off x="2267744" y="1044288"/>
            <a:ext cx="7668344" cy="5813711"/>
          </a:xfrm>
          <a:prstGeom prst="rect">
            <a:avLst/>
          </a:prstGeom>
        </p:spPr>
      </p:pic>
      <p:sp>
        <p:nvSpPr>
          <p:cNvPr id="5" name="TextBox 4"/>
          <p:cNvSpPr txBox="1"/>
          <p:nvPr/>
        </p:nvSpPr>
        <p:spPr>
          <a:xfrm>
            <a:off x="919161" y="497284"/>
            <a:ext cx="4032448" cy="2585323"/>
          </a:xfrm>
          <a:prstGeom prst="rect">
            <a:avLst/>
          </a:prstGeom>
          <a:noFill/>
        </p:spPr>
        <p:txBody>
          <a:bodyPr wrap="square" rtlCol="0">
            <a:spAutoFit/>
          </a:bodyPr>
          <a:lstStyle/>
          <a:p>
            <a:pPr algn="just"/>
            <a:r>
              <a:rPr lang="ru-RU" dirty="0" smtClean="0"/>
              <a:t> </a:t>
            </a:r>
          </a:p>
          <a:p>
            <a:pPr algn="just"/>
            <a:r>
              <a:rPr lang="ru-RU" dirty="0" smtClean="0">
                <a:solidFill>
                  <a:srgbClr val="CBE3F1"/>
                </a:solidFill>
                <a:latin typeface="Arial" panose="020B0604020202020204" pitchFamily="34" charset="0"/>
                <a:cs typeface="Arial" panose="020B0604020202020204" pitchFamily="34" charset="0"/>
              </a:rPr>
              <a:t>Нынешнее поколение школьников с пеленок погружено в виртуальный мир информационных технологий, многие знают компьютеры лучше учителей. Но этот мир полон не только знаний и открытий, но и опасностей. </a:t>
            </a:r>
          </a:p>
          <a:p>
            <a:pPr algn="r"/>
            <a:r>
              <a:rPr lang="ru-RU" dirty="0" smtClean="0">
                <a:solidFill>
                  <a:srgbClr val="CBE3F1"/>
                </a:solidFill>
                <a:latin typeface="Arial" panose="020B0604020202020204" pitchFamily="34" charset="0"/>
                <a:cs typeface="Arial" panose="020B0604020202020204" pitchFamily="34" charset="0"/>
              </a:rPr>
              <a:t>Д. Азаров</a:t>
            </a:r>
          </a:p>
        </p:txBody>
      </p:sp>
      <p:sp>
        <p:nvSpPr>
          <p:cNvPr id="6" name="Прямоугольник 5"/>
          <p:cNvSpPr/>
          <p:nvPr/>
        </p:nvSpPr>
        <p:spPr>
          <a:xfrm>
            <a:off x="408371" y="404664"/>
            <a:ext cx="707245" cy="1323439"/>
          </a:xfrm>
          <a:prstGeom prst="rect">
            <a:avLst/>
          </a:prstGeom>
        </p:spPr>
        <p:txBody>
          <a:bodyPr wrap="none">
            <a:spAutoFit/>
          </a:bodyPr>
          <a:lstStyle/>
          <a:p>
            <a:r>
              <a:rPr lang="ru-RU" sz="8000" dirty="0">
                <a:solidFill>
                  <a:srgbClr val="13A808"/>
                </a:solidFill>
              </a:rPr>
              <a:t>”</a:t>
            </a:r>
            <a:r>
              <a:rPr lang="ru-RU" sz="3200" dirty="0"/>
              <a:t> </a:t>
            </a:r>
            <a:endParaRPr lang="ru-RU" dirty="0"/>
          </a:p>
        </p:txBody>
      </p:sp>
      <p:sp>
        <p:nvSpPr>
          <p:cNvPr id="8" name="Прямоугольник 7"/>
          <p:cNvSpPr/>
          <p:nvPr/>
        </p:nvSpPr>
        <p:spPr>
          <a:xfrm>
            <a:off x="4860032" y="2492896"/>
            <a:ext cx="707245" cy="1323439"/>
          </a:xfrm>
          <a:prstGeom prst="rect">
            <a:avLst/>
          </a:prstGeom>
        </p:spPr>
        <p:txBody>
          <a:bodyPr wrap="none">
            <a:spAutoFit/>
          </a:bodyPr>
          <a:lstStyle/>
          <a:p>
            <a:r>
              <a:rPr lang="ru-RU" sz="8000" dirty="0">
                <a:solidFill>
                  <a:srgbClr val="13A808"/>
                </a:solidFill>
              </a:rPr>
              <a:t>”</a:t>
            </a:r>
            <a:r>
              <a:rPr lang="ru-RU" sz="3200" dirty="0"/>
              <a:t> </a:t>
            </a:r>
            <a:endParaRPr lang="ru-RU" dirty="0"/>
          </a:p>
        </p:txBody>
      </p:sp>
    </p:spTree>
    <p:extLst>
      <p:ext uri="{BB962C8B-B14F-4D97-AF65-F5344CB8AC3E}">
        <p14:creationId xmlns:p14="http://schemas.microsoft.com/office/powerpoint/2010/main" val="605173648"/>
      </p:ext>
    </p:extLst>
  </p:cSld>
  <p:clrMapOvr>
    <a:masterClrMapping/>
  </p:clrMapOvr>
  <p:transition spd="slow">
    <p:push dir="u"/>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Заголовок 1"/>
          <p:cNvSpPr txBox="1">
            <a:spLocks noGrp="1"/>
          </p:cNvSpPr>
          <p:nvPr>
            <p:ph type="title"/>
          </p:nvPr>
        </p:nvSpPr>
        <p:spPr>
          <a:xfrm>
            <a:off x="683568" y="571500"/>
            <a:ext cx="4248472" cy="1143000"/>
          </a:xfrm>
          <a:prstGeom prst="rect">
            <a:avLst/>
          </a:prstGeom>
        </p:spPr>
        <p:txBody>
          <a:bodyPr anchor="t">
            <a:noAutofit/>
          </a:bodyPr>
          <a:lstStyle>
            <a:lvl1pPr defTabSz="813816">
              <a:defRPr sz="4005"/>
            </a:lvl1pPr>
          </a:lstStyle>
          <a:p>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Информационная</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r>
            <a:b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rPr>
            </a:b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rPr>
              <a:t>безопасность</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rPr>
              <a:t> </a:t>
            </a:r>
          </a:p>
        </p:txBody>
      </p:sp>
      <p:pic>
        <p:nvPicPr>
          <p:cNvPr id="2" name="Рисунок 1"/>
          <p:cNvPicPr>
            <a:picLocks noChangeAspect="1"/>
          </p:cNvPicPr>
          <p:nvPr/>
        </p:nvPicPr>
        <p:blipFill>
          <a:blip r:embed="rId3"/>
          <a:stretch>
            <a:fillRect/>
          </a:stretch>
        </p:blipFill>
        <p:spPr>
          <a:xfrm>
            <a:off x="-440725" y="1143000"/>
            <a:ext cx="9145276" cy="5515745"/>
          </a:xfrm>
          <a:prstGeom prst="rect">
            <a:avLst/>
          </a:prstGeom>
        </p:spPr>
      </p:pic>
      <p:sp>
        <p:nvSpPr>
          <p:cNvPr id="7" name="Прямоугольник 6"/>
          <p:cNvSpPr/>
          <p:nvPr/>
        </p:nvSpPr>
        <p:spPr>
          <a:xfrm>
            <a:off x="5432581" y="0"/>
            <a:ext cx="2640104" cy="2780929"/>
          </a:xfrm>
          <a:prstGeom prst="rect">
            <a:avLst/>
          </a:prstGeom>
          <a:solidFill>
            <a:srgbClr val="47C1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5" name="Текст 2"/>
          <p:cNvSpPr>
            <a:spLocks noGrp="1"/>
          </p:cNvSpPr>
          <p:nvPr>
            <p:ph idx="1"/>
          </p:nvPr>
        </p:nvSpPr>
        <p:spPr>
          <a:xfrm>
            <a:off x="5676312" y="581308"/>
            <a:ext cx="2352072" cy="1123384"/>
          </a:xfrm>
        </p:spPr>
        <p:txBody>
          <a:bodyPr>
            <a:noAutofit/>
          </a:bodyPr>
          <a:lstStyle/>
          <a:p>
            <a:pPr marL="0" indent="0">
              <a:spcBef>
                <a:spcPts val="0"/>
              </a:spcBef>
              <a:buNone/>
            </a:pPr>
            <a:r>
              <a:rPr lang="ru-RU" sz="2400" dirty="0" smtClean="0">
                <a:solidFill>
                  <a:srgbClr val="103244"/>
                </a:solidFill>
                <a:latin typeface="Arial" panose="020B0604020202020204" pitchFamily="34" charset="0"/>
                <a:cs typeface="Arial" panose="020B0604020202020204" pitchFamily="34" charset="0"/>
              </a:rPr>
              <a:t>Защита информации от различных воздействий</a:t>
            </a:r>
            <a:endParaRPr lang="ru-RU" sz="2400" dirty="0">
              <a:solidFill>
                <a:srgbClr val="103244"/>
              </a:solidFill>
              <a:latin typeface="Arial" panose="020B0604020202020204" pitchFamily="34" charset="0"/>
              <a:cs typeface="Arial" panose="020B0604020202020204" pitchFamily="34" charset="0"/>
            </a:endParaRPr>
          </a:p>
        </p:txBody>
      </p:sp>
    </p:spTree>
  </p:cSld>
  <p:clrMapOvr>
    <a:masterClrMapping/>
  </p:clrMapOvr>
  <p:transition spd="slow">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Заголовок 1"/>
          <p:cNvSpPr txBox="1">
            <a:spLocks noGrp="1"/>
          </p:cNvSpPr>
          <p:nvPr>
            <p:ph type="title"/>
          </p:nvPr>
        </p:nvSpPr>
        <p:spPr>
          <a:xfrm>
            <a:off x="395536" y="188640"/>
            <a:ext cx="8229600" cy="1143001"/>
          </a:xfrm>
          <a:prstGeom prst="rect">
            <a:avLst/>
          </a:prstGeom>
        </p:spPr>
        <p:txBody>
          <a:bodyPr anchor="t">
            <a:noAutofit/>
          </a:bodyPr>
          <a:lstStyle/>
          <a:p>
            <a:pPr defTabSz="813816"/>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Периметр</a:t>
            </a:r>
            <a:r>
              <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t>
            </a: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
            </a:r>
            <a:b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br>
            <a:r>
              <a:rPr sz="4000" b="1" dirty="0" err="1">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rPr>
              <a:t>безопасности</a:t>
            </a:r>
            <a:endParaRPr sz="4000" b="1" dirty="0">
              <a:solidFill>
                <a:srgbClr val="CBE3F1"/>
              </a:solidFill>
              <a:effectLst>
                <a:outerShdw blurRad="30480" dist="20320" dir="5400000" rotWithShape="0">
                  <a:srgbClr val="000000">
                    <a:alpha val="43000"/>
                  </a:srgbClr>
                </a:outerShdw>
              </a:effectLst>
              <a:latin typeface="Arial Narrow" panose="020B0606020202030204" pitchFamily="34" charset="0"/>
              <a:sym typeface="American Typewriter"/>
            </a:endParaRPr>
          </a:p>
        </p:txBody>
      </p:sp>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84784"/>
            <a:ext cx="9144000" cy="4981575"/>
          </a:xfrm>
          <a:prstGeom prst="rect">
            <a:avLst/>
          </a:prstGeom>
        </p:spPr>
      </p:pic>
    </p:spTree>
  </p:cSld>
  <p:clrMapOvr>
    <a:masterClrMapping/>
  </p:clrMapOvr>
  <p:transition spd="slow">
    <p:push dir="u"/>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13856" y="292005"/>
            <a:ext cx="7596336" cy="1200329"/>
          </a:xfrm>
          <a:prstGeom prst="rect">
            <a:avLst/>
          </a:prstGeom>
        </p:spPr>
        <p:txBody>
          <a:bodyPr wrap="square">
            <a:spAutoFit/>
          </a:bodyPr>
          <a:lstStyle/>
          <a:p>
            <a:pPr defTabSz="813816">
              <a:lnSpc>
                <a:spcPct val="90000"/>
              </a:lnSpc>
              <a:spcBef>
                <a:spcPct val="0"/>
              </a:spcBef>
            </a:pP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Культура</a:t>
            </a:r>
          </a:p>
          <a:p>
            <a:pPr defTabSz="813816">
              <a:lnSpc>
                <a:spcPct val="90000"/>
              </a:lnSpc>
              <a:spcBef>
                <a:spcPct val="0"/>
              </a:spcBef>
            </a:pPr>
            <a:r>
              <a:rPr lang="ru-RU" sz="4000" b="1" dirty="0" err="1" smtClean="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медиапотребления</a:t>
            </a:r>
            <a:endPar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endParaRPr>
          </a:p>
        </p:txBody>
      </p:sp>
      <p:sp>
        <p:nvSpPr>
          <p:cNvPr id="3" name="Прямоугольник 2"/>
          <p:cNvSpPr/>
          <p:nvPr/>
        </p:nvSpPr>
        <p:spPr>
          <a:xfrm>
            <a:off x="413856" y="1662340"/>
            <a:ext cx="3726096" cy="2585323"/>
          </a:xfrm>
          <a:prstGeom prst="rect">
            <a:avLst/>
          </a:prstGeom>
        </p:spPr>
        <p:txBody>
          <a:bodyPr wrap="square">
            <a:spAutoFit/>
          </a:bodyPr>
          <a:lstStyle/>
          <a:p>
            <a:r>
              <a:rPr lang="ru-RU" dirty="0">
                <a:solidFill>
                  <a:srgbClr val="CBE3F1"/>
                </a:solidFill>
                <a:latin typeface="Arial" panose="020B0604020202020204" pitchFamily="34" charset="0"/>
                <a:cs typeface="Arial" panose="020B0604020202020204" pitchFamily="34" charset="0"/>
              </a:rPr>
              <a:t>Кропотливая работа по запрету доступа </a:t>
            </a:r>
            <a:r>
              <a:rPr lang="ru-RU" dirty="0" smtClean="0">
                <a:solidFill>
                  <a:srgbClr val="CBE3F1"/>
                </a:solidFill>
                <a:latin typeface="Arial" panose="020B0604020202020204" pitchFamily="34" charset="0"/>
                <a:cs typeface="Arial" panose="020B0604020202020204" pitchFamily="34" charset="0"/>
              </a:rPr>
              <a:t>к ресурсам </a:t>
            </a:r>
            <a:r>
              <a:rPr lang="ru-RU" dirty="0">
                <a:solidFill>
                  <a:srgbClr val="CBE3F1"/>
                </a:solidFill>
                <a:latin typeface="Arial" panose="020B0604020202020204" pitchFamily="34" charset="0"/>
                <a:cs typeface="Arial" panose="020B0604020202020204" pitchFamily="34" charset="0"/>
              </a:rPr>
              <a:t>сети Интернет, содержащим вредоносный контент, не </a:t>
            </a:r>
            <a:r>
              <a:rPr lang="ru-RU" dirty="0" smtClean="0">
                <a:solidFill>
                  <a:srgbClr val="CBE3F1"/>
                </a:solidFill>
                <a:latin typeface="Arial" panose="020B0604020202020204" pitchFamily="34" charset="0"/>
                <a:cs typeface="Arial" panose="020B0604020202020204" pitchFamily="34" charset="0"/>
              </a:rPr>
              <a:t>может полностью </a:t>
            </a:r>
            <a:r>
              <a:rPr lang="ru-RU" dirty="0">
                <a:solidFill>
                  <a:srgbClr val="CBE3F1"/>
                </a:solidFill>
                <a:latin typeface="Arial" panose="020B0604020202020204" pitchFamily="34" charset="0"/>
                <a:cs typeface="Arial" panose="020B0604020202020204" pitchFamily="34" charset="0"/>
              </a:rPr>
              <a:t>обеспечить информационную безопасность Вам и </a:t>
            </a:r>
            <a:r>
              <a:rPr lang="ru-RU" dirty="0" smtClean="0">
                <a:solidFill>
                  <a:srgbClr val="CBE3F1"/>
                </a:solidFill>
                <a:latin typeface="Arial" panose="020B0604020202020204" pitchFamily="34" charset="0"/>
                <a:cs typeface="Arial" panose="020B0604020202020204" pitchFamily="34" charset="0"/>
              </a:rPr>
              <a:t>Вашим детям</a:t>
            </a:r>
            <a:r>
              <a:rPr lang="ru-RU" dirty="0">
                <a:solidFill>
                  <a:srgbClr val="CBE3F1"/>
                </a:solidFill>
                <a:latin typeface="Arial" panose="020B0604020202020204" pitchFamily="34" charset="0"/>
                <a:cs typeface="Arial" panose="020B0604020202020204" pitchFamily="34" charset="0"/>
              </a:rPr>
              <a:t>, поскольку, когда блокируешь одни каналы, открываются другие</a:t>
            </a:r>
          </a:p>
        </p:txBody>
      </p:sp>
      <p:sp>
        <p:nvSpPr>
          <p:cNvPr id="5" name="Прямоугольник 4"/>
          <p:cNvSpPr/>
          <p:nvPr/>
        </p:nvSpPr>
        <p:spPr>
          <a:xfrm>
            <a:off x="4842186" y="430504"/>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6" name="Прямоугольник 5"/>
          <p:cNvSpPr/>
          <p:nvPr/>
        </p:nvSpPr>
        <p:spPr>
          <a:xfrm>
            <a:off x="5292080" y="479862"/>
            <a:ext cx="3240360" cy="830997"/>
          </a:xfrm>
          <a:prstGeom prst="rect">
            <a:avLst/>
          </a:prstGeom>
        </p:spPr>
        <p:txBody>
          <a:bodyPr wrap="square">
            <a:spAutoFit/>
          </a:bodyPr>
          <a:lstStyle/>
          <a:p>
            <a:r>
              <a:rPr lang="ru-RU" sz="2400" dirty="0">
                <a:solidFill>
                  <a:srgbClr val="FF0000"/>
                </a:solidFill>
                <a:latin typeface="Arial Narrow" panose="020B0606020202030204" pitchFamily="34" charset="0"/>
              </a:rPr>
              <a:t>Защита от</a:t>
            </a:r>
          </a:p>
          <a:p>
            <a:r>
              <a:rPr lang="ru-RU" sz="2400" dirty="0">
                <a:solidFill>
                  <a:srgbClr val="FF0000"/>
                </a:solidFill>
                <a:latin typeface="Arial Narrow" panose="020B0606020202030204" pitchFamily="34" charset="0"/>
              </a:rPr>
              <a:t>вредоносного контента</a:t>
            </a:r>
          </a:p>
        </p:txBody>
      </p:sp>
      <p:pic>
        <p:nvPicPr>
          <p:cNvPr id="7" name="Рисунок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744" y="1882707"/>
            <a:ext cx="7068288" cy="5069924"/>
          </a:xfrm>
          <a:prstGeom prst="rect">
            <a:avLst/>
          </a:prstGeom>
        </p:spPr>
      </p:pic>
    </p:spTree>
    <p:extLst>
      <p:ext uri="{BB962C8B-B14F-4D97-AF65-F5344CB8AC3E}">
        <p14:creationId xmlns:p14="http://schemas.microsoft.com/office/powerpoint/2010/main" val="1359501808"/>
      </p:ext>
    </p:extLst>
  </p:cSld>
  <p:clrMapOvr>
    <a:masterClrMapping/>
  </p:clrMapOvr>
  <p:transition spd="slow">
    <p:push dir="u"/>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683568" y="426542"/>
            <a:ext cx="441513" cy="923330"/>
          </a:xfrm>
          <a:prstGeom prst="rect">
            <a:avLst/>
          </a:prstGeom>
          <a:noFill/>
          <a:ln>
            <a:solidFill>
              <a:srgbClr val="FF0000"/>
            </a:solidFill>
          </a:ln>
        </p:spPr>
        <p:txBody>
          <a:bodyPr wrap="square" lIns="91440" tIns="45720" rIns="91440" bIns="45720">
            <a:spAutoFit/>
          </a:bodyPr>
          <a:lstStyle/>
          <a:p>
            <a:pPr algn="ctr"/>
            <a:r>
              <a:rPr lang="ru-RU" sz="5400" b="0" cap="none" spc="0" dirty="0" smtClean="0">
                <a:ln w="0"/>
                <a:solidFill>
                  <a:srgbClr val="FF0000"/>
                </a:solidFill>
                <a:effectLst>
                  <a:outerShdw blurRad="38100" dist="25400" dir="5400000" algn="ctr" rotWithShape="0">
                    <a:srgbClr val="6E747A">
                      <a:alpha val="43000"/>
                    </a:srgbClr>
                  </a:outerShdw>
                </a:effectLst>
              </a:rPr>
              <a:t>!</a:t>
            </a:r>
            <a:endParaRPr lang="ru-RU" sz="5400" b="0" cap="none" spc="0" dirty="0">
              <a:ln w="0"/>
              <a:solidFill>
                <a:srgbClr val="FF0000"/>
              </a:solidFill>
              <a:effectLst>
                <a:outerShdw blurRad="38100" dist="25400" dir="5400000" algn="ctr" rotWithShape="0">
                  <a:srgbClr val="6E747A">
                    <a:alpha val="43000"/>
                  </a:srgbClr>
                </a:outerShdw>
              </a:effectLst>
            </a:endParaRPr>
          </a:p>
        </p:txBody>
      </p:sp>
      <p:sp>
        <p:nvSpPr>
          <p:cNvPr id="4" name="Прямоугольник 3"/>
          <p:cNvSpPr/>
          <p:nvPr/>
        </p:nvSpPr>
        <p:spPr>
          <a:xfrm>
            <a:off x="1259632" y="288043"/>
            <a:ext cx="6069377" cy="1200329"/>
          </a:xfrm>
          <a:prstGeom prst="rect">
            <a:avLst/>
          </a:prstGeom>
        </p:spPr>
        <p:txBody>
          <a:bodyPr wrap="square">
            <a:spAutoFit/>
          </a:bodyPr>
          <a:lstStyle/>
          <a:p>
            <a:r>
              <a:rPr lang="ru-RU" sz="2400" dirty="0" smtClean="0">
                <a:solidFill>
                  <a:srgbClr val="FF0000"/>
                </a:solidFill>
                <a:latin typeface="Arial Narrow" panose="020B0606020202030204" pitchFamily="34" charset="0"/>
              </a:rPr>
              <a:t>Через форму на сайте </a:t>
            </a:r>
            <a:r>
              <a:rPr lang="ru-RU" sz="2400" dirty="0" err="1" smtClean="0">
                <a:solidFill>
                  <a:srgbClr val="FF0000"/>
                </a:solidFill>
                <a:latin typeface="Arial Narrow" panose="020B0606020202030204" pitchFamily="34" charset="0"/>
              </a:rPr>
              <a:t>Роскомнадзора</a:t>
            </a:r>
            <a:r>
              <a:rPr lang="ru-RU" sz="2400" dirty="0" smtClean="0">
                <a:solidFill>
                  <a:srgbClr val="FF0000"/>
                </a:solidFill>
                <a:latin typeface="Arial Narrow" panose="020B0606020202030204" pitchFamily="34" charset="0"/>
              </a:rPr>
              <a:t> направляются сообщения о наличии в сети Интернет противоправной информации</a:t>
            </a:r>
            <a:endParaRPr lang="ru-RU" sz="2400" dirty="0">
              <a:solidFill>
                <a:srgbClr val="FF0000"/>
              </a:solidFill>
              <a:latin typeface="Arial Narrow" panose="020B0606020202030204" pitchFamily="34" charset="0"/>
            </a:endParaRPr>
          </a:p>
        </p:txBody>
      </p:sp>
      <p:sp>
        <p:nvSpPr>
          <p:cNvPr id="5" name="Прямоугольник 4"/>
          <p:cNvSpPr/>
          <p:nvPr/>
        </p:nvSpPr>
        <p:spPr>
          <a:xfrm>
            <a:off x="305272" y="3717032"/>
            <a:ext cx="8712968" cy="2862322"/>
          </a:xfrm>
          <a:prstGeom prst="rect">
            <a:avLst/>
          </a:prstGeom>
        </p:spPr>
        <p:txBody>
          <a:bodyPr wrap="square">
            <a:spAutoFit/>
          </a:bodyPr>
          <a:lstStyle/>
          <a:p>
            <a:r>
              <a:rPr lang="ru-RU" dirty="0">
                <a:solidFill>
                  <a:srgbClr val="CBE3F1"/>
                </a:solidFill>
                <a:latin typeface="Arial" panose="020B0604020202020204" pitchFamily="34" charset="0"/>
                <a:cs typeface="Arial" panose="020B0604020202020204" pitchFamily="34" charset="0"/>
              </a:rPr>
              <a:t>- информацию о способах, методах разработки, изготовления и использования наркотических средств, психотропных веществ, местах их приобретения- материалы с порнографическими изображениями несовершеннолетних и (или) объявлений о привлечении несовершеннолетних в качестве исполнителей для участия в зрелищных мероприятиях порнографического характера;</a:t>
            </a:r>
          </a:p>
          <a:p>
            <a:r>
              <a:rPr lang="ru-RU" dirty="0">
                <a:solidFill>
                  <a:srgbClr val="CBE3F1"/>
                </a:solidFill>
                <a:latin typeface="Arial" panose="020B0604020202020204" pitchFamily="34" charset="0"/>
                <a:cs typeface="Arial" panose="020B0604020202020204" pitchFamily="34" charset="0"/>
              </a:rPr>
              <a:t>- информацию о способах совершения самоубийства, а также призывов к совершению самоубийства;</a:t>
            </a:r>
          </a:p>
          <a:p>
            <a:r>
              <a:rPr lang="ru-RU" dirty="0">
                <a:solidFill>
                  <a:srgbClr val="CBE3F1"/>
                </a:solidFill>
                <a:latin typeface="Arial" panose="020B0604020202020204" pitchFamily="34" charset="0"/>
                <a:cs typeface="Arial" panose="020B0604020202020204" pitchFamily="34" charset="0"/>
              </a:rPr>
              <a:t>- информацию, по организации и проведению незаконных азартных игр</a:t>
            </a:r>
          </a:p>
          <a:p>
            <a:r>
              <a:rPr lang="ru-RU" dirty="0">
                <a:solidFill>
                  <a:srgbClr val="CBE3F1"/>
                </a:solidFill>
                <a:latin typeface="Arial" panose="020B0604020202020204" pitchFamily="34" charset="0"/>
                <a:cs typeface="Arial" panose="020B0604020202020204" pitchFamily="34" charset="0"/>
              </a:rPr>
              <a:t>- информацию, содержащую предложения о розничной продаже дистанционным способом алкогольной продукции</a:t>
            </a:r>
          </a:p>
        </p:txBody>
      </p:sp>
      <p:sp>
        <p:nvSpPr>
          <p:cNvPr id="6" name="Прямоугольник 5"/>
          <p:cNvSpPr/>
          <p:nvPr/>
        </p:nvSpPr>
        <p:spPr>
          <a:xfrm>
            <a:off x="305272" y="2971657"/>
            <a:ext cx="6885218" cy="646331"/>
          </a:xfrm>
          <a:prstGeom prst="rect">
            <a:avLst/>
          </a:prstGeom>
        </p:spPr>
        <p:txBody>
          <a:bodyPr wrap="none">
            <a:spAutoFit/>
          </a:bodyPr>
          <a:lstStyle/>
          <a:p>
            <a:pPr defTabSz="813816">
              <a:lnSpc>
                <a:spcPct val="90000"/>
              </a:lnSpc>
              <a:spcBef>
                <a:spcPct val="0"/>
              </a:spcBef>
            </a:pPr>
            <a:r>
              <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a typeface="+mj-ea"/>
                <a:cs typeface="+mj-cs"/>
              </a:rPr>
              <a:t>Активная гражданская позиция </a:t>
            </a:r>
          </a:p>
        </p:txBody>
      </p:sp>
      <p:pic>
        <p:nvPicPr>
          <p:cNvPr id="8" name="Рисунок 7"/>
          <p:cNvPicPr>
            <a:picLocks noChangeAspect="1"/>
          </p:cNvPicPr>
          <p:nvPr/>
        </p:nvPicPr>
        <p:blipFill rotWithShape="1">
          <a:blip r:embed="rId3">
            <a:extLst>
              <a:ext uri="{28A0092B-C50C-407E-A947-70E740481C1C}">
                <a14:useLocalDpi xmlns:a14="http://schemas.microsoft.com/office/drawing/2010/main" val="0"/>
              </a:ext>
            </a:extLst>
          </a:blip>
          <a:srcRect t="24886" b="21899"/>
          <a:stretch/>
        </p:blipFill>
        <p:spPr>
          <a:xfrm>
            <a:off x="0" y="1648477"/>
            <a:ext cx="9144000" cy="1224136"/>
          </a:xfrm>
          <a:prstGeom prst="rect">
            <a:avLst/>
          </a:prstGeom>
        </p:spPr>
      </p:pic>
    </p:spTree>
    <p:extLst>
      <p:ext uri="{BB962C8B-B14F-4D97-AF65-F5344CB8AC3E}">
        <p14:creationId xmlns:p14="http://schemas.microsoft.com/office/powerpoint/2010/main" val="3935829036"/>
      </p:ext>
    </p:extLst>
  </p:cSld>
  <p:clrMapOvr>
    <a:masterClrMapping/>
  </p:clrMapOvr>
  <p:transition spd="slow">
    <p:push dir="u"/>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29476" y="2813430"/>
            <a:ext cx="8090412" cy="3139321"/>
          </a:xfrm>
          <a:prstGeom prst="rect">
            <a:avLst/>
          </a:prstGeom>
        </p:spPr>
        <p:txBody>
          <a:bodyPr wrap="square">
            <a:spAutoFit/>
          </a:bodyPr>
          <a:lstStyle/>
          <a:p>
            <a:r>
              <a:rPr lang="ru-RU" sz="2000" dirty="0" smtClean="0">
                <a:solidFill>
                  <a:srgbClr val="CBE3F1"/>
                </a:solidFill>
                <a:latin typeface="Arial" panose="020B0604020202020204" pitchFamily="34" charset="0"/>
                <a:cs typeface="Arial" panose="020B0604020202020204" pitchFamily="34" charset="0"/>
              </a:rPr>
              <a:t>Формирование </a:t>
            </a:r>
            <a:r>
              <a:rPr lang="ru-RU" sz="2000" dirty="0">
                <a:solidFill>
                  <a:srgbClr val="CBE3F1"/>
                </a:solidFill>
                <a:latin typeface="Arial" panose="020B0604020202020204" pitchFamily="34" charset="0"/>
                <a:cs typeface="Arial" panose="020B0604020202020204" pitchFamily="34" charset="0"/>
              </a:rPr>
              <a:t>у молодого </a:t>
            </a:r>
            <a:r>
              <a:rPr lang="ru-RU" sz="2000" dirty="0" smtClean="0">
                <a:solidFill>
                  <a:srgbClr val="CBE3F1"/>
                </a:solidFill>
                <a:latin typeface="Arial" panose="020B0604020202020204" pitchFamily="34" charset="0"/>
                <a:cs typeface="Arial" panose="020B0604020202020204" pitchFamily="34" charset="0"/>
              </a:rPr>
              <a:t>поколения следующих </a:t>
            </a:r>
            <a:r>
              <a:rPr lang="ru-RU" sz="2000" dirty="0">
                <a:solidFill>
                  <a:srgbClr val="CBE3F1"/>
                </a:solidFill>
                <a:latin typeface="Arial" panose="020B0604020202020204" pitchFamily="34" charset="0"/>
                <a:cs typeface="Arial" panose="020B0604020202020204" pitchFamily="34" charset="0"/>
              </a:rPr>
              <a:t>компетенций:</a:t>
            </a:r>
          </a:p>
          <a:p>
            <a:endParaRPr lang="ru-RU" dirty="0">
              <a:solidFill>
                <a:srgbClr val="CBE3F1"/>
              </a:solidFill>
              <a:latin typeface="Arial" panose="020B0604020202020204" pitchFamily="34" charset="0"/>
              <a:cs typeface="Arial" panose="020B0604020202020204" pitchFamily="34" charset="0"/>
            </a:endParaRPr>
          </a:p>
          <a:p>
            <a:r>
              <a:rPr lang="ru-RU" sz="2000" dirty="0" smtClean="0">
                <a:solidFill>
                  <a:srgbClr val="CBE3F1"/>
                </a:solidFill>
                <a:latin typeface="Arial" panose="020B0604020202020204" pitchFamily="34" charset="0"/>
                <a:cs typeface="Arial" panose="020B0604020202020204" pitchFamily="34" charset="0"/>
              </a:rPr>
              <a:t>- техническая </a:t>
            </a:r>
            <a:r>
              <a:rPr lang="ru-RU" sz="2000" dirty="0">
                <a:solidFill>
                  <a:srgbClr val="CBE3F1"/>
                </a:solidFill>
                <a:latin typeface="Arial" panose="020B0604020202020204" pitchFamily="34" charset="0"/>
                <a:cs typeface="Arial" panose="020B0604020202020204" pitchFamily="34" charset="0"/>
              </a:rPr>
              <a:t>компетенция (защита компьютера и гаджетов, каналов </a:t>
            </a:r>
            <a:r>
              <a:rPr lang="ru-RU" sz="2000" dirty="0" smtClean="0">
                <a:solidFill>
                  <a:srgbClr val="CBE3F1"/>
                </a:solidFill>
                <a:latin typeface="Arial" panose="020B0604020202020204" pitchFamily="34" charset="0"/>
                <a:cs typeface="Arial" panose="020B0604020202020204" pitchFamily="34" charset="0"/>
              </a:rPr>
              <a:t>связи, программного </a:t>
            </a:r>
            <a:r>
              <a:rPr lang="ru-RU" sz="2000" dirty="0">
                <a:solidFill>
                  <a:srgbClr val="CBE3F1"/>
                </a:solidFill>
                <a:latin typeface="Arial" panose="020B0604020202020204" pitchFamily="34" charset="0"/>
                <a:cs typeface="Arial" panose="020B0604020202020204" pitchFamily="34" charset="0"/>
              </a:rPr>
              <a:t>обеспечения</a:t>
            </a:r>
            <a:r>
              <a:rPr lang="ru-RU" sz="2000" dirty="0" smtClean="0">
                <a:solidFill>
                  <a:srgbClr val="CBE3F1"/>
                </a:solidFill>
                <a:latin typeface="Arial" panose="020B0604020202020204" pitchFamily="34" charset="0"/>
                <a:cs typeface="Arial" panose="020B0604020202020204" pitchFamily="34" charset="0"/>
              </a:rPr>
              <a:t>);</a:t>
            </a:r>
            <a:endParaRPr lang="ru-RU" sz="2000" dirty="0">
              <a:solidFill>
                <a:srgbClr val="CBE3F1"/>
              </a:solidFill>
              <a:latin typeface="Arial" panose="020B0604020202020204" pitchFamily="34" charset="0"/>
              <a:cs typeface="Arial" panose="020B0604020202020204" pitchFamily="34" charset="0"/>
            </a:endParaRPr>
          </a:p>
          <a:p>
            <a:r>
              <a:rPr lang="ru-RU" sz="2000" dirty="0" smtClean="0">
                <a:solidFill>
                  <a:srgbClr val="CBE3F1"/>
                </a:solidFill>
                <a:latin typeface="Arial" panose="020B0604020202020204" pitchFamily="34" charset="0"/>
                <a:cs typeface="Arial" panose="020B0604020202020204" pitchFamily="34" charset="0"/>
              </a:rPr>
              <a:t>- информационная </a:t>
            </a:r>
            <a:r>
              <a:rPr lang="ru-RU" sz="2000" dirty="0">
                <a:solidFill>
                  <a:srgbClr val="CBE3F1"/>
                </a:solidFill>
                <a:latin typeface="Arial" panose="020B0604020202020204" pitchFamily="34" charset="0"/>
                <a:cs typeface="Arial" panose="020B0604020202020204" pitchFamily="34" charset="0"/>
              </a:rPr>
              <a:t>компетенция (защита от информационного перегруза, </a:t>
            </a:r>
            <a:r>
              <a:rPr lang="ru-RU" sz="2000" dirty="0" smtClean="0">
                <a:solidFill>
                  <a:srgbClr val="CBE3F1"/>
                </a:solidFill>
                <a:latin typeface="Arial" panose="020B0604020202020204" pitchFamily="34" charset="0"/>
                <a:cs typeface="Arial" panose="020B0604020202020204" pitchFamily="34" charset="0"/>
              </a:rPr>
              <a:t>оценка достоверности </a:t>
            </a:r>
            <a:r>
              <a:rPr lang="ru-RU" sz="2000" dirty="0">
                <a:solidFill>
                  <a:srgbClr val="CBE3F1"/>
                </a:solidFill>
                <a:latin typeface="Arial" panose="020B0604020202020204" pitchFamily="34" charset="0"/>
                <a:cs typeface="Arial" panose="020B0604020202020204" pitchFamily="34" charset="0"/>
              </a:rPr>
              <a:t>источников информации и новостей, поиск информации в сети</a:t>
            </a:r>
            <a:r>
              <a:rPr lang="ru-RU" sz="2000" dirty="0" smtClean="0">
                <a:solidFill>
                  <a:srgbClr val="CBE3F1"/>
                </a:solidFill>
                <a:latin typeface="Arial" panose="020B0604020202020204" pitchFamily="34" charset="0"/>
                <a:cs typeface="Arial" panose="020B0604020202020204" pitchFamily="34" charset="0"/>
              </a:rPr>
              <a:t>);</a:t>
            </a:r>
            <a:endParaRPr lang="ru-RU" sz="2000" dirty="0">
              <a:solidFill>
                <a:srgbClr val="CBE3F1"/>
              </a:solidFill>
              <a:latin typeface="Arial" panose="020B0604020202020204" pitchFamily="34" charset="0"/>
              <a:cs typeface="Arial" panose="020B0604020202020204" pitchFamily="34" charset="0"/>
            </a:endParaRPr>
          </a:p>
          <a:p>
            <a:r>
              <a:rPr lang="ru-RU" sz="2000" dirty="0" smtClean="0">
                <a:solidFill>
                  <a:srgbClr val="CBE3F1"/>
                </a:solidFill>
                <a:latin typeface="Arial" panose="020B0604020202020204" pitchFamily="34" charset="0"/>
                <a:cs typeface="Arial" panose="020B0604020202020204" pitchFamily="34" charset="0"/>
              </a:rPr>
              <a:t>- коммуникативная </a:t>
            </a:r>
            <a:r>
              <a:rPr lang="ru-RU" sz="2000" dirty="0">
                <a:solidFill>
                  <a:srgbClr val="CBE3F1"/>
                </a:solidFill>
                <a:latin typeface="Arial" panose="020B0604020202020204" pitchFamily="34" charset="0"/>
                <a:cs typeface="Arial" panose="020B0604020202020204" pitchFamily="34" charset="0"/>
              </a:rPr>
              <a:t>компетенция (защита от </a:t>
            </a:r>
            <a:r>
              <a:rPr lang="ru-RU" sz="2000" dirty="0" err="1" smtClean="0">
                <a:solidFill>
                  <a:srgbClr val="CBE3F1"/>
                </a:solidFill>
                <a:latin typeface="Arial" panose="020B0604020202020204" pitchFamily="34" charset="0"/>
                <a:cs typeface="Arial" panose="020B0604020202020204" pitchFamily="34" charset="0"/>
              </a:rPr>
              <a:t>буллинга</a:t>
            </a:r>
            <a:r>
              <a:rPr lang="ru-RU" sz="2000" dirty="0">
                <a:solidFill>
                  <a:srgbClr val="CBE3F1"/>
                </a:solidFill>
                <a:latin typeface="Arial" panose="020B0604020202020204" pitchFamily="34" charset="0"/>
                <a:cs typeface="Arial" panose="020B0604020202020204" pitchFamily="34" charset="0"/>
              </a:rPr>
              <a:t>, навыки </a:t>
            </a:r>
            <a:r>
              <a:rPr lang="ru-RU" sz="2000" dirty="0" smtClean="0">
                <a:solidFill>
                  <a:srgbClr val="CBE3F1"/>
                </a:solidFill>
                <a:latin typeface="Arial" panose="020B0604020202020204" pitchFamily="34" charset="0"/>
                <a:cs typeface="Arial" panose="020B0604020202020204" pitchFamily="34" charset="0"/>
              </a:rPr>
              <a:t>позитивного общения </a:t>
            </a:r>
            <a:r>
              <a:rPr lang="ru-RU" sz="2000" dirty="0">
                <a:solidFill>
                  <a:srgbClr val="CBE3F1"/>
                </a:solidFill>
                <a:latin typeface="Arial" panose="020B0604020202020204" pitchFamily="34" charset="0"/>
                <a:cs typeface="Arial" panose="020B0604020202020204" pitchFamily="34" charset="0"/>
              </a:rPr>
              <a:t>в сети, </a:t>
            </a:r>
            <a:r>
              <a:rPr lang="ru-RU" sz="2000" dirty="0" err="1">
                <a:solidFill>
                  <a:srgbClr val="CBE3F1"/>
                </a:solidFill>
                <a:latin typeface="Arial" panose="020B0604020202020204" pitchFamily="34" charset="0"/>
                <a:cs typeface="Arial" panose="020B0604020202020204" pitchFamily="34" charset="0"/>
              </a:rPr>
              <a:t>киберкультура</a:t>
            </a:r>
            <a:r>
              <a:rPr lang="ru-RU" sz="2000" dirty="0" smtClean="0">
                <a:solidFill>
                  <a:srgbClr val="CBE3F1"/>
                </a:solidFill>
                <a:latin typeface="Arial" panose="020B0604020202020204" pitchFamily="34" charset="0"/>
                <a:cs typeface="Arial" panose="020B0604020202020204" pitchFamily="34" charset="0"/>
              </a:rPr>
              <a:t>);</a:t>
            </a:r>
            <a:endParaRPr lang="ru-RU" sz="2000" dirty="0">
              <a:solidFill>
                <a:srgbClr val="CBE3F1"/>
              </a:solidFill>
              <a:latin typeface="Arial" panose="020B0604020202020204" pitchFamily="34" charset="0"/>
              <a:cs typeface="Arial" panose="020B0604020202020204" pitchFamily="34" charset="0"/>
            </a:endParaRPr>
          </a:p>
          <a:p>
            <a:r>
              <a:rPr lang="ru-RU" sz="2000" dirty="0" smtClean="0">
                <a:solidFill>
                  <a:srgbClr val="CBE3F1"/>
                </a:solidFill>
                <a:latin typeface="Arial" panose="020B0604020202020204" pitchFamily="34" charset="0"/>
                <a:cs typeface="Arial" panose="020B0604020202020204" pitchFamily="34" charset="0"/>
              </a:rPr>
              <a:t>- коммерческая </a:t>
            </a:r>
            <a:r>
              <a:rPr lang="ru-RU" sz="2000" dirty="0">
                <a:solidFill>
                  <a:srgbClr val="CBE3F1"/>
                </a:solidFill>
                <a:latin typeface="Arial" panose="020B0604020202020204" pitchFamily="34" charset="0"/>
                <a:cs typeface="Arial" panose="020B0604020202020204" pitchFamily="34" charset="0"/>
              </a:rPr>
              <a:t>компетенция (защита своих прав потребителя). </a:t>
            </a:r>
          </a:p>
        </p:txBody>
      </p:sp>
      <p:sp>
        <p:nvSpPr>
          <p:cNvPr id="3" name="Прямоугольник 2"/>
          <p:cNvSpPr/>
          <p:nvPr/>
        </p:nvSpPr>
        <p:spPr>
          <a:xfrm>
            <a:off x="442028" y="848615"/>
            <a:ext cx="5363969" cy="1200329"/>
          </a:xfrm>
          <a:prstGeom prst="rect">
            <a:avLst/>
          </a:prstGeom>
        </p:spPr>
        <p:txBody>
          <a:bodyPr wrap="none">
            <a:spAutoFit/>
          </a:bodyPr>
          <a:lstStyle/>
          <a:p>
            <a:pPr defTabSz="813816">
              <a:lnSpc>
                <a:spcPct val="90000"/>
              </a:lnSpc>
              <a:spcBef>
                <a:spcPct val="0"/>
              </a:spcBef>
            </a:pP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Медиа-информационная</a:t>
            </a:r>
          </a:p>
          <a:p>
            <a:pPr defTabSz="813816">
              <a:lnSpc>
                <a:spcPct val="90000"/>
              </a:lnSpc>
              <a:spcBef>
                <a:spcPct val="0"/>
              </a:spcBef>
            </a:pPr>
            <a:r>
              <a:rPr lang="ru-RU" sz="4000" b="1" dirty="0" smtClean="0">
                <a:solidFill>
                  <a:srgbClr val="CBE3F1"/>
                </a:solidFill>
                <a:effectLst>
                  <a:outerShdw blurRad="30480" dist="20320" dir="5400000" rotWithShape="0">
                    <a:srgbClr val="000000">
                      <a:alpha val="43000"/>
                    </a:srgbClr>
                  </a:outerShdw>
                </a:effectLst>
                <a:latin typeface="Arial Narrow" panose="020B0606020202030204" pitchFamily="34" charset="0"/>
              </a:rPr>
              <a:t>грамотность</a:t>
            </a:r>
            <a:endParaRPr lang="ru-RU" sz="4000" b="1" dirty="0">
              <a:solidFill>
                <a:srgbClr val="CBE3F1"/>
              </a:solidFill>
              <a:effectLst>
                <a:outerShdw blurRad="30480" dist="20320" dir="5400000" rotWithShape="0">
                  <a:srgbClr val="000000">
                    <a:alpha val="43000"/>
                  </a:srgbClr>
                </a:outerShdw>
              </a:effectLst>
              <a:latin typeface="Arial Narrow" panose="020B0606020202030204" pitchFamily="34" charset="0"/>
            </a:endParaRPr>
          </a:p>
        </p:txBody>
      </p:sp>
      <p:pic>
        <p:nvPicPr>
          <p:cNvPr id="4" name="Рисунок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7700" y="332656"/>
            <a:ext cx="2664296" cy="2664296"/>
          </a:xfrm>
          <a:prstGeom prst="rect">
            <a:avLst/>
          </a:prstGeom>
        </p:spPr>
      </p:pic>
    </p:spTree>
    <p:extLst>
      <p:ext uri="{BB962C8B-B14F-4D97-AF65-F5344CB8AC3E}">
        <p14:creationId xmlns:p14="http://schemas.microsoft.com/office/powerpoint/2010/main" val="4100591761"/>
      </p:ext>
    </p:extLst>
  </p:cSld>
  <p:clrMapOvr>
    <a:masterClrMapping/>
  </p:clrMapOvr>
  <p:transition spd="slow">
    <p:push dir="u"/>
  </p:transition>
  <p:timing>
    <p:tnLst>
      <p:par>
        <p:cTn id="1" dur="indefinite" restart="never" nodeType="tmRoot"/>
      </p:par>
    </p:tnLst>
  </p:timing>
</p:sld>
</file>

<file path=ppt/theme/theme1.xml><?xml version="1.0" encoding="utf-8"?>
<a:theme xmlns:a="http://schemas.openxmlformats.org/drawingml/2006/main" name="Тема Office">
  <a:themeElements>
    <a:clrScheme name="Другая 2">
      <a:dk1>
        <a:sysClr val="windowText" lastClr="000000"/>
      </a:dk1>
      <a:lt1>
        <a:sysClr val="window" lastClr="FFFFFF"/>
      </a:lt1>
      <a:dk2>
        <a:srgbClr val="3A3838"/>
      </a:dk2>
      <a:lt2>
        <a:srgbClr val="AEABAB"/>
      </a:lt2>
      <a:accent1>
        <a:srgbClr val="13A808"/>
      </a:accent1>
      <a:accent2>
        <a:srgbClr val="13A808"/>
      </a:accent2>
      <a:accent3>
        <a:srgbClr val="13A808"/>
      </a:accent3>
      <a:accent4>
        <a:srgbClr val="FFC000"/>
      </a:accent4>
      <a:accent5>
        <a:srgbClr val="13A808"/>
      </a:accent5>
      <a:accent6>
        <a:srgbClr val="13A808"/>
      </a:accent6>
      <a:hlink>
        <a:srgbClr val="13A808"/>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Поток">
  <a:themeElements>
    <a:clrScheme name="Поток">
      <a:dk1>
        <a:srgbClr val="000000"/>
      </a:dk1>
      <a:lt1>
        <a:srgbClr val="FFFFFF"/>
      </a:lt1>
      <a:dk2>
        <a:srgbClr val="A7A7A7"/>
      </a:dk2>
      <a:lt2>
        <a:srgbClr val="535353"/>
      </a:lt2>
      <a:accent1>
        <a:srgbClr val="0F6FC6"/>
      </a:accent1>
      <a:accent2>
        <a:srgbClr val="009DD9"/>
      </a:accent2>
      <a:accent3>
        <a:srgbClr val="0BD0D9"/>
      </a:accent3>
      <a:accent4>
        <a:srgbClr val="10CF9B"/>
      </a:accent4>
      <a:accent5>
        <a:srgbClr val="7CCA62"/>
      </a:accent5>
      <a:accent6>
        <a:srgbClr val="A5C249"/>
      </a:accent6>
      <a:hlink>
        <a:srgbClr val="0000FF"/>
      </a:hlink>
      <a:folHlink>
        <a:srgbClr val="FF00FF"/>
      </a:folHlink>
    </a:clrScheme>
    <a:fontScheme name="Поток">
      <a:majorFont>
        <a:latin typeface="Helvetica"/>
        <a:ea typeface="Helvetica"/>
        <a:cs typeface="Helvetica"/>
      </a:majorFont>
      <a:minorFont>
        <a:latin typeface="American Typewriter"/>
        <a:ea typeface="American Typewriter"/>
        <a:cs typeface="American Typewriter"/>
      </a:minorFont>
    </a:fontScheme>
    <a:fmtScheme name="Поток">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38100" dir="5400000" rotWithShape="0">
              <a:srgbClr val="032544">
                <a:alpha val="48000"/>
              </a:srgbClr>
            </a:outerShdw>
          </a:effectLst>
        </a:effectStyle>
        <a:effectStyle>
          <a:effectLst>
            <a:outerShdw blurRad="63500" dist="38100" dir="5400000" rotWithShape="0">
              <a:srgbClr val="032544">
                <a:alpha val="48000"/>
              </a:srgbClr>
            </a:outerShdw>
          </a:effectLst>
        </a:effectStyle>
        <a:effectStyle>
          <a:effectLst>
            <a:outerShdw blurRad="63500" dist="38100" dir="5400000" rotWithShape="0">
              <a:srgbClr val="02474A">
                <a:alpha val="4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63500" dist="38100" dir="5400000" rotWithShape="0">
            <a:srgbClr val="032544">
              <a:alpha val="48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63500" dist="38100" dir="5400000" rotWithShape="0">
            <a:srgbClr val="032544">
              <a:alpha val="4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n-lt"/>
            <a:ea typeface="+mn-ea"/>
            <a:cs typeface="+mn-cs"/>
            <a:sym typeface="American Typewriter"/>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
  <TotalTime>4610</TotalTime>
  <Words>5968</Words>
  <Application>Microsoft Office PowerPoint</Application>
  <PresentationFormat>Экран (4:3)</PresentationFormat>
  <Paragraphs>249</Paragraphs>
  <Slides>26</Slides>
  <Notes>26</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26</vt:i4>
      </vt:variant>
    </vt:vector>
  </HeadingPairs>
  <TitlesOfParts>
    <vt:vector size="33" baseType="lpstr">
      <vt:lpstr>American Typewriter</vt:lpstr>
      <vt:lpstr>Arial</vt:lpstr>
      <vt:lpstr>Arial Narrow</vt:lpstr>
      <vt:lpstr>Calibri</vt:lpstr>
      <vt:lpstr>Calibri Light</vt:lpstr>
      <vt:lpstr>Wingdings 2</vt:lpstr>
      <vt:lpstr>Тема Office</vt:lpstr>
      <vt:lpstr>Кибергигиена для родителей и детей</vt:lpstr>
      <vt:lpstr>World Wide Web «Всемирная паутина»</vt:lpstr>
      <vt:lpstr>О коммуникациях и телекоммуникациях  </vt:lpstr>
      <vt:lpstr>Презентация PowerPoint</vt:lpstr>
      <vt:lpstr>Информационная  безопасность </vt:lpstr>
      <vt:lpstr>Периметр  безопасности</vt:lpstr>
      <vt:lpstr>Презентация PowerPoint</vt:lpstr>
      <vt:lpstr>Презентация PowerPoint</vt:lpstr>
      <vt:lpstr>Презентация PowerPoint</vt:lpstr>
      <vt:lpstr>Атаки, связанные с компьютерной инженерией</vt:lpstr>
      <vt:lpstr>Защита периметра безопасности</vt:lpstr>
      <vt:lpstr>Презентация PowerPoint</vt:lpstr>
      <vt:lpstr>Презентация PowerPoint</vt:lpstr>
      <vt:lpstr>Презентация PowerPoint</vt:lpstr>
      <vt:lpstr>Атаки, связанные с социальной инженерией</vt:lpstr>
      <vt:lpstr>Кибербуллинг –  буллинг в сети</vt:lpstr>
      <vt:lpstr>Кибербуллинг –  буллинг в сети</vt:lpstr>
      <vt:lpstr>Информация и информационная безопасность участников образовательного процесса</vt:lpstr>
      <vt:lpstr>Презентация PowerPoint</vt:lpstr>
      <vt:lpstr>Пластиковая карта для ребенка  To be or not to be?</vt:lpstr>
      <vt:lpstr>Презентация PowerPoint</vt:lpstr>
      <vt:lpstr>Презентация PowerPoint</vt:lpstr>
      <vt:lpstr>Приучите себя знакомиться с сайтами, которые посещают дети.   </vt:lpstr>
      <vt:lpstr>Презентация PowerPoint</vt:lpstr>
      <vt:lpstr>Презентация PowerPoint</vt:lpstr>
      <vt:lpstr>Спасибо за понимание!</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Проблемы обеспечения безопасного информационного пространства для детей.</dc:title>
  <dc:creator>User-004</dc:creator>
  <cp:lastModifiedBy>User-004</cp:lastModifiedBy>
  <cp:revision>164</cp:revision>
  <dcterms:modified xsi:type="dcterms:W3CDTF">2019-08-15T12:47:45Z</dcterms:modified>
</cp:coreProperties>
</file>