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5" r:id="rId2"/>
    <p:sldId id="271" r:id="rId3"/>
    <p:sldId id="272" r:id="rId4"/>
    <p:sldId id="256" r:id="rId5"/>
    <p:sldId id="257" r:id="rId6"/>
    <p:sldId id="267" r:id="rId7"/>
    <p:sldId id="258" r:id="rId8"/>
    <p:sldId id="259" r:id="rId9"/>
    <p:sldId id="260" r:id="rId10"/>
    <p:sldId id="261" r:id="rId11"/>
    <p:sldId id="273" r:id="rId12"/>
    <p:sldId id="274" r:id="rId13"/>
    <p:sldId id="275" r:id="rId14"/>
    <p:sldId id="286" r:id="rId15"/>
    <p:sldId id="276" r:id="rId16"/>
    <p:sldId id="277" r:id="rId17"/>
    <p:sldId id="287" r:id="rId18"/>
    <p:sldId id="262" r:id="rId19"/>
    <p:sldId id="263" r:id="rId20"/>
    <p:sldId id="268" r:id="rId21"/>
    <p:sldId id="264" r:id="rId22"/>
    <p:sldId id="269" r:id="rId23"/>
    <p:sldId id="270" r:id="rId24"/>
    <p:sldId id="265" r:id="rId25"/>
    <p:sldId id="266" r:id="rId26"/>
    <p:sldId id="278" r:id="rId27"/>
    <p:sldId id="279" r:id="rId28"/>
    <p:sldId id="280" r:id="rId29"/>
    <p:sldId id="281" r:id="rId30"/>
    <p:sldId id="282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Количество детей, занимающихся в муниципальных учреждениях дополнительного образования г.о. Самара в сфере «Образование»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552284223751176"/>
          <c:y val="3.83429618931229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0652614926279524"/>
          <c:y val="0.32866082009406361"/>
          <c:w val="0.30851872550810039"/>
          <c:h val="0.465575005554938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занимающихся в муниципальных учреждениях дополнительного образования г.о. Самара в сфере "Образование"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МБУ ДО «ЦДО «Меридиан» г.о. Самара</c:v>
                </c:pt>
                <c:pt idx="1">
                  <c:v>МБУ ДО "ЦДО "Красноглинский" г.о. Самара</c:v>
                </c:pt>
                <c:pt idx="2">
                  <c:v>МБУ ДО «ДЮСШ № 4» г.о. Самара</c:v>
                </c:pt>
                <c:pt idx="3">
                  <c:v>МБУ ДО «ЦДЮТТ «Импульс» г.о. Самара</c:v>
                </c:pt>
                <c:pt idx="4">
                  <c:v>МБУ ДО г.о. Самара «ДШИ № 6»</c:v>
                </c:pt>
                <c:pt idx="5">
                  <c:v>МБУ ДО «ЦДТ «Ирбис» г.о. Самара</c:v>
                </c:pt>
                <c:pt idx="6">
                  <c:v>МБУ ДО ЦДТТ «Поиск» г.о. Самара</c:v>
                </c:pt>
                <c:pt idx="7">
                  <c:v>МАУ ДО «ДШИ № 16 «Дивертисмент» г.о. Самара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</c:v>
                </c:pt>
                <c:pt idx="1">
                  <c:v>148</c:v>
                </c:pt>
                <c:pt idx="2">
                  <c:v>132</c:v>
                </c:pt>
                <c:pt idx="3">
                  <c:v>50</c:v>
                </c:pt>
                <c:pt idx="4">
                  <c:v>43</c:v>
                </c:pt>
                <c:pt idx="5">
                  <c:v>7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5.8032462974738553E-5"/>
          <c:y val="0.24663926230418842"/>
          <c:w val="0.66083490836921632"/>
          <c:h val="0.74375127300670296"/>
        </c:manualLayout>
      </c:layout>
      <c:overlay val="0"/>
      <c:txPr>
        <a:bodyPr/>
        <a:lstStyle/>
        <a:p>
          <a:pPr>
            <a:defRPr sz="5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r>
              <a:rPr lang="ru-RU" sz="800" b="1" i="0" baseline="0" dirty="0" smtClean="0">
                <a:latin typeface="Times New Roman" pitchFamily="18" charset="0"/>
                <a:cs typeface="Times New Roman" pitchFamily="18" charset="0"/>
              </a:rPr>
              <a:t>Количество детей,</a:t>
            </a:r>
          </a:p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r>
              <a:rPr lang="ru-RU" sz="800" b="1" i="0" baseline="0" dirty="0" smtClean="0">
                <a:latin typeface="Times New Roman" pitchFamily="18" charset="0"/>
                <a:cs typeface="Times New Roman" pitchFamily="18" charset="0"/>
              </a:rPr>
              <a:t> занимающихся в муниципальных учреждениях дополнительного </a:t>
            </a:r>
          </a:p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r>
              <a:rPr lang="ru-RU" sz="800" b="1" i="0" baseline="0" dirty="0" smtClean="0">
                <a:latin typeface="Times New Roman" pitchFamily="18" charset="0"/>
                <a:cs typeface="Times New Roman" pitchFamily="18" charset="0"/>
              </a:rPr>
              <a:t>образования г.о. Самара в сфере «Культура»,  </a:t>
            </a:r>
          </a:p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r>
              <a:rPr lang="ru-RU" sz="800" b="1" i="0" baseline="0" dirty="0" smtClean="0">
                <a:latin typeface="Times New Roman" pitchFamily="18" charset="0"/>
                <a:cs typeface="Times New Roman" pitchFamily="18" charset="0"/>
              </a:rPr>
              <a:t>«Физическая культура и спорт»</a:t>
            </a:r>
            <a:endParaRPr lang="ru-RU" sz="800" b="1" i="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1677810446726579E-2"/>
          <c:y val="2.72985541289062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512090205939557E-2"/>
          <c:y val="0.38053113146158357"/>
          <c:w val="0.163415919357943"/>
          <c:h val="0.55250144163875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занимающихся в муниципальных учреждениях дополнительного образования г.о. Самара в сфере "Образование"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г.о. Самара «ДК «Октябрь»</c:v>
                </c:pt>
                <c:pt idx="1">
                  <c:v>МБУ ДО ДСЦ «Саксор» г.о. Самара</c:v>
                </c:pt>
                <c:pt idx="2">
                  <c:v>МБУ г.о. Самара «Городской физкультурно-спортивный Центр для детей и юношества «Ладья»</c:v>
                </c:pt>
                <c:pt idx="3">
                  <c:v>МБУ г.о. Самара «СШОР № 11», ГАУ СШОР № 7 по велосипедному спорту,ГАУ СШОР №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15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20369411223479081"/>
          <c:y val="0.42479605440665325"/>
          <c:w val="0.77394921691017105"/>
          <c:h val="0.56830937435523021"/>
        </c:manualLayout>
      </c:layout>
      <c:overlay val="0"/>
      <c:txPr>
        <a:bodyPr/>
        <a:lstStyle/>
        <a:p>
          <a:pPr algn="ctr">
            <a:defRPr sz="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Количество детей, занимающихся в государственных и негосударственных (частных)</a:t>
            </a:r>
            <a:r>
              <a:rPr lang="ru-RU" sz="1100" baseline="0" dirty="0" smtClean="0">
                <a:latin typeface="Times New Roman" pitchFamily="18" charset="0"/>
                <a:cs typeface="Times New Roman" pitchFamily="18" charset="0"/>
              </a:rPr>
              <a:t> учреждениях дополнительного образования г.о. Самара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693458158782098"/>
          <c:y val="1.96918349112372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646550154221122E-2"/>
          <c:y val="0.20445156180900897"/>
          <c:w val="0.86172342519685063"/>
          <c:h val="0.28649448109674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занимающихся в муниципальных учреждениях дополнительного образования г.о. Самара в сфере "Образование"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Техническое направление</c:v>
                </c:pt>
                <c:pt idx="1">
                  <c:v>Естественно-научное направление</c:v>
                </c:pt>
                <c:pt idx="2">
                  <c:v>Художественно-эстетическое направление</c:v>
                </c:pt>
                <c:pt idx="3">
                  <c:v>Физкультурно-оздоровительное направление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42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204032"/>
        <c:axId val="32410240"/>
      </c:barChart>
      <c:valAx>
        <c:axId val="3241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204032"/>
        <c:crosses val="autoZero"/>
        <c:crossBetween val="between"/>
      </c:valAx>
      <c:catAx>
        <c:axId val="6620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102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5BAA8-5AB6-4242-BD85-F98F09A72F8D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5C33-66DB-4DE8-88A1-B6B737C23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0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A85-03AD-4A52-9339-F20F9FBD3A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8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5C33-66DB-4DE8-88A1-B6B737C2317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6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63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46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5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3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9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2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3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0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4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0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28588006?w=wall-128588006_2929" TargetMode="External"/><Relationship Id="rId2" Type="http://schemas.openxmlformats.org/officeDocument/2006/relationships/hyperlink" Target="https://vk.com/public128588006?w=wall-128588006_2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public128588006?w=wall-128588006_291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28588006?w=wall-128588006_2886" TargetMode="External"/><Relationship Id="rId3" Type="http://schemas.openxmlformats.org/officeDocument/2006/relationships/hyperlink" Target="https://vk.com/public199680940?w=wall-199680940_8" TargetMode="External"/><Relationship Id="rId7" Type="http://schemas.openxmlformats.org/officeDocument/2006/relationships/hyperlink" Target="https://vk.com/public128588006?w=wall-128588006_2911" TargetMode="External"/><Relationship Id="rId2" Type="http://schemas.openxmlformats.org/officeDocument/2006/relationships/hyperlink" Target="https://vk.com/public199680940?w=wall-199680940_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public199680940?w=wall-199680940_14" TargetMode="External"/><Relationship Id="rId11" Type="http://schemas.openxmlformats.org/officeDocument/2006/relationships/hyperlink" Target="https://vk.com/public128588006?w=wall-128588006_3027" TargetMode="External"/><Relationship Id="rId5" Type="http://schemas.openxmlformats.org/officeDocument/2006/relationships/hyperlink" Target="https://vk.com/public199680940?w=wall-199680940_11" TargetMode="External"/><Relationship Id="rId10" Type="http://schemas.openxmlformats.org/officeDocument/2006/relationships/hyperlink" Target="https://vk.com/public128588006?w=wall-128588006_3132" TargetMode="External"/><Relationship Id="rId4" Type="http://schemas.openxmlformats.org/officeDocument/2006/relationships/hyperlink" Target="https://vk.com/public199680940?w=wall-199680940_10" TargetMode="External"/><Relationship Id="rId9" Type="http://schemas.openxmlformats.org/officeDocument/2006/relationships/hyperlink" Target="https://vk.com/public128588006?w=wall-128588006_3026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568952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Реализвция плана мероприятий по достижению целевых показателей национального проекта «Образование»</a:t>
            </a:r>
          </a:p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 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«Школа № 122 имени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Дороднова В.Г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 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</a:t>
            </a:r>
          </a:p>
          <a:p>
            <a:pPr marL="0" indent="0" algn="ctr">
              <a:buNone/>
            </a:pP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marL="0" indent="0" algn="ctr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Вердыева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Андреевна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7. Доля детей Самарской области с ограниченными возможностями здоровья осваивают дополнительные общеобразовательные программы, в том числе с использованием дистанционных технологий, процент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04767"/>
              </p:ext>
            </p:extLst>
          </p:nvPr>
        </p:nvGraphicFramePr>
        <p:xfrm>
          <a:off x="-2" y="1916832"/>
          <a:ext cx="9144001" cy="3208725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3"/>
                <a:gridCol w="1567343"/>
                <a:gridCol w="986135"/>
                <a:gridCol w="986135"/>
              </a:tblGrid>
              <a:tr h="1239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ребёнка»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Самарской области с ограниченными возможностями здоровья осваивают дополнительные общеобразовательные программы, в том числе с использованием дистанционных технологий, процент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Поэтапное внедрение дистанционной формы обучения детей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ОВЗ по программам дополнительного образования совместно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педагогами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центров дополнительного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Осуществлено внедрение дистанционной формы обучения детей с ОВЗ на период самоизоляции.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5301208"/>
          <a:ext cx="8424936" cy="1296144"/>
        </p:xfrm>
        <a:graphic>
          <a:graphicData uri="http://schemas.openxmlformats.org/drawingml/2006/table">
            <a:tbl>
              <a:tblPr/>
              <a:tblGrid>
                <a:gridCol w="662412"/>
                <a:gridCol w="5672981"/>
                <a:gridCol w="2089543"/>
              </a:tblGrid>
              <a:tr h="605576">
                <a:tc>
                  <a:txBody>
                    <a:bodyPr/>
                    <a:lstStyle/>
                    <a:p>
                      <a:pPr marL="139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Учреждение дополнительного образования, которое посещает обучающийся с ОВЗ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 marL="139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МБУ ДО «ЦДЮТТ «Импульс» г.о. Самара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МБУ ДО ЦДТ «Спектр» г.о. Самара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624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ребенка»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8. Численность обучающихся округа, вовлеченных в деятельность профильных смен Регионального центра для одаренных детей «Вега», человек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4661"/>
            <a:ext cx="1330724" cy="1882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5337"/>
            <a:ext cx="1368152" cy="1935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8275"/>
            <a:ext cx="1377657" cy="1948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92" y="1571331"/>
            <a:ext cx="1433453" cy="202634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14528"/>
              </p:ext>
            </p:extLst>
          </p:nvPr>
        </p:nvGraphicFramePr>
        <p:xfrm>
          <a:off x="107505" y="3789039"/>
          <a:ext cx="8928990" cy="2891788"/>
        </p:xfrm>
        <a:graphic>
          <a:graphicData uri="http://schemas.openxmlformats.org/drawingml/2006/table">
            <a:tbl>
              <a:tblPr firstRow="1" firstCol="1" bandRow="1"/>
              <a:tblGrid>
                <a:gridCol w="483462"/>
                <a:gridCol w="2335502"/>
                <a:gridCol w="962947"/>
                <a:gridCol w="855573"/>
                <a:gridCol w="835122"/>
                <a:gridCol w="1530490"/>
                <a:gridCol w="962947"/>
                <a:gridCol w="962947"/>
              </a:tblGrid>
              <a:tr h="13159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«Успех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каждого ребенка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6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обучающихся округа, вовлеченных в деятельность профильных смен Регионального центра для одаренных детей «Вега», человек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3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работы с одарёнными детьми, подготовка к участию профильных смен «Веги»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обучающихся школы в профильных сменах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«Цифровая образовательная среда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Доля образовательных организаций реализующих программы общего образования, дополнительного  образования для детей  и среднего профессионального образования, осуществляющих образовательную деятельность с использованием информационно-сервисной платформы цифровой образовательной среды, в общем числе образовательных организаций, процент.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30530"/>
              </p:ext>
            </p:extLst>
          </p:nvPr>
        </p:nvGraphicFramePr>
        <p:xfrm>
          <a:off x="0" y="2492895"/>
          <a:ext cx="9144001" cy="4475252"/>
        </p:xfrm>
        <a:graphic>
          <a:graphicData uri="http://schemas.openxmlformats.org/drawingml/2006/table">
            <a:tbl>
              <a:tblPr/>
              <a:tblGrid>
                <a:gridCol w="495104"/>
                <a:gridCol w="2391741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12821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1 полугодие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«Цифровая образовательная среда»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88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образовательных организаций реализующих программы общего образования, дополнительного  образования для детей  и среднего профессионального образования, осуществляющих образовательную деятельность с использованием информационно-сервисной платформы цифровой образовательной среды, в общем числе образовательных организаций, процент.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9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10.1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Регистрация образовательной организации в системе «</a:t>
                      </a:r>
                      <a:r>
                        <a:rPr lang="ru-RU" sz="15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Маркетплейс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Регистрация образовательной организации в системе «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Маркетплейс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23622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«Цифровая образовательная среда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Доля образовательных организаций реализующих программы общего образования, дополнительного  образования для детей  и среднего профессионального образования, осуществляющих образовательную деятельность с использованием информационно-сервисной платформы цифровой образовательной среды, в общем числе образовательных организаций, процент.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0" y="2636912"/>
            <a:ext cx="7994848" cy="3960440"/>
          </a:xfrm>
        </p:spPr>
      </p:pic>
    </p:spTree>
    <p:extLst>
      <p:ext uri="{BB962C8B-B14F-4D97-AF65-F5344CB8AC3E}">
        <p14:creationId xmlns:p14="http://schemas.microsoft.com/office/powerpoint/2010/main" val="1411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836712"/>
            <a:ext cx="87849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10. Доля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программам общего образования и среднего профессионального образования, использующих федеральную информационно-сервисную платформу цифровой образовательной среды для «горизонтального» обучения и неформального образования, в общем числе обучающихся по указанным программам,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11.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обучающихся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 программам общего образования,  дополнительного образования для детей и среднего профессионального образования, для которых формируется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среды, в общем числе обучающихся по указанным программам, процент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Региональный проект «Цифровая образовательная сре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5922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«Цифровая образовательная среда»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12.   Доля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в общем числе педагогических работников общего образования округа,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60585"/>
              </p:ext>
            </p:extLst>
          </p:nvPr>
        </p:nvGraphicFramePr>
        <p:xfrm>
          <a:off x="0" y="2492895"/>
          <a:ext cx="9144001" cy="4149433"/>
        </p:xfrm>
        <a:graphic>
          <a:graphicData uri="http://schemas.openxmlformats.org/drawingml/2006/table">
            <a:tbl>
              <a:tblPr/>
              <a:tblGrid>
                <a:gridCol w="495104"/>
                <a:gridCol w="2391741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12821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1 полугодие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«Цифровая образовательная среда»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82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в общем числе педагогических работников общего образования округа, процент.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9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13.1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курсовой подготовки на базе образовательного портала приоритетного проекта «СЦОС в РФ»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Учителя ОУ зарегистрировались на портале «СЦОС в РФ», педагогам рекомендовано  записаться на онлайн-курсы на данном портале.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3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2808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«Цифровая образовательная среда»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12.   Доля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в общем числе педагогических работников общего образования округа,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05186"/>
            <a:ext cx="2232247" cy="305720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05186"/>
            <a:ext cx="2088232" cy="305720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2322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856984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«Цифровая образовательная среда»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13.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общеобразовательных организаций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которых 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14.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образовательных организаций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расположенные на территории Самарской области, обновили информационное наполнение и функциональные возможности открытых и общедоступных информационных ресурсов, процент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«Поддержка семей, имеющих детей»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15. Доля образовательных организаций, в которых обеспечено систематическое психолого-педагогическое сопровождение, в общем количестве образовательных организаций округа, проценты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955507" cy="368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71383"/>
              </p:ext>
            </p:extLst>
          </p:nvPr>
        </p:nvGraphicFramePr>
        <p:xfrm>
          <a:off x="0" y="1412776"/>
          <a:ext cx="9144001" cy="2013952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3"/>
                <a:gridCol w="1567343"/>
                <a:gridCol w="986135"/>
                <a:gridCol w="986135"/>
              </a:tblGrid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1 полугодие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«Поддержка семей, имеющих детей»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Доля образовательных организаций, в которых обеспечено систематическое психолого-педагогическое сопровождение, в общем количестве образовательных организаций округа, проценты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систематического психолого-педагогического сопровождения образовательного процесса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штатное расписание;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локальные нормативные акты и т.д.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26956" t="16360" r="24683" b="9813"/>
          <a:stretch>
            <a:fillRect/>
          </a:stretch>
        </p:blipFill>
        <p:spPr bwMode="auto">
          <a:xfrm>
            <a:off x="5003964" y="3501008"/>
            <a:ext cx="4140036" cy="35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«Поддержка семей, имеющих детей»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16. Доля граждан, положительно оценивших качество услуг психолого-педагогической, методической и консультативной помощи, от общего числа обративших за получением услуги в округе, проценты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45319"/>
              </p:ext>
            </p:extLst>
          </p:nvPr>
        </p:nvGraphicFramePr>
        <p:xfrm>
          <a:off x="-1" y="1556792"/>
          <a:ext cx="9144001" cy="5035370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3"/>
                <a:gridCol w="1567343"/>
                <a:gridCol w="986135"/>
                <a:gridCol w="986135"/>
              </a:tblGrid>
              <a:tr h="1456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1 полугодие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«Поддержка семей, имеющих детей»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 за получением услуги в округе, проценты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Оказание психолого-педагогической, методической и консультативной помощи обучающимся и их родителям в течении года.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Согласно плана организовано психолого-педагогическая, методическая и консультативная помощь обучающимся и их родителям.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17.2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индивидуальных и групповых консультаций с психологом школы.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17.3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 удовлетворенности граждан (родителей) услугами психолого-педагогической,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методической и консультативной помощи, представляемые ОУ.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1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«Современная школа»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1. Доля обучающихся организаций, реализующих образовательные программы и расположенных на территории Самарской области, вовлеченные в различные формы сопровождения и наставничества, в том числе с применением лучших практик обмена опытом между обучающимися, процент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359248"/>
              </p:ext>
            </p:extLst>
          </p:nvPr>
        </p:nvGraphicFramePr>
        <p:xfrm>
          <a:off x="35495" y="1916833"/>
          <a:ext cx="9001000" cy="4910731"/>
        </p:xfrm>
        <a:graphic>
          <a:graphicData uri="http://schemas.openxmlformats.org/drawingml/2006/table">
            <a:tbl>
              <a:tblPr firstRow="1" firstCol="1" bandRow="1"/>
              <a:tblGrid>
                <a:gridCol w="487362"/>
                <a:gridCol w="2354335"/>
                <a:gridCol w="970713"/>
                <a:gridCol w="862474"/>
                <a:gridCol w="841858"/>
                <a:gridCol w="1542832"/>
                <a:gridCol w="970713"/>
                <a:gridCol w="970713"/>
              </a:tblGrid>
              <a:tr h="148173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5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56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организаций, реализующих общеобразовательные программы и расположенных на территории Самарской области, вовлечены в различные формы сопровождения и наставничества, в том числе с применением лучших практик обмена опытом между обучающимися, процент</a:t>
                      </a: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3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Внедрение методологии наставничества обучающихся общеобразовательных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наставничества учителями–предметниками при подготовке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участию в окружных, региональных олимпиадах, конференциях, конкурсах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9812" marR="29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«Поддержка семей, имеющих детей»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16. Доля граждан, положительно оценивших качество услуг психолого-педагогической, методической и консультативной помощи, от общего числа обративших за получением услуги в округе, проценты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9168" t="26203" r="65262" b="11782"/>
          <a:stretch>
            <a:fillRect/>
          </a:stretch>
        </p:blipFill>
        <p:spPr bwMode="auto">
          <a:xfrm>
            <a:off x="4932040" y="1628800"/>
            <a:ext cx="33123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433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«Социальная активность»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17. Численность обучающихся, вовлеченных в деятельность общественных объединений на базе образовательных организаций общего образования, среднего профессионального и высшего образования, человек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484784"/>
          <a:ext cx="9144000" cy="5029200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2"/>
                <a:gridCol w="1567343"/>
                <a:gridCol w="986135"/>
                <a:gridCol w="986135"/>
              </a:tblGrid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«Социальная активность»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7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профессионального и высшего образования, человек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Работа школьных волонтерских отрядов «Здоровые энтузиасты», «ВНУК»  вовлечение обучающихся в волонтерскую деятельность, участие в волонтерских акциях и  социально-значимых мероприятиях различного уровня.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 базе ОУ осуществляют деятельность: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волонтерские отряды «Здоровые энтузиасты», «ВНУК» Городской Лиги Волонтеров;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отряды ЮИД (младшая и старшая возрастная группа).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ОУ участвуют в акциях и  социально-значимых мероприятиях различного уровня.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Работа в школе актива РДШ, вступление обучающихся в ряды РДШ, регистрация на сайте РДШ, работа с активом РДШ, участие в мероприятиях различного уровня.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18.3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в школе отряда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Юнармия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работа юнармейского отряда, вступление в ряды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Юнармии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обучающихся школы, участие в патриотических мероприятиях различного уровня.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18.4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Работа отряда ЮИД младшей и старшей группы, участие в профилактических мероприятиях по ДДТТ различного уровня.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«Социальная активность»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17. Численность обучающихся, вовлеченных в деятельность общественных объединений на базе образовательных организаций общего образования, среднего профессионального и высшего образования, человек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20072" y="2996952"/>
          <a:ext cx="3923928" cy="1718087"/>
        </p:xfrm>
        <a:graphic>
          <a:graphicData uri="http://schemas.openxmlformats.org/drawingml/2006/table">
            <a:tbl>
              <a:tblPr/>
              <a:tblGrid>
                <a:gridCol w="285332"/>
                <a:gridCol w="1121819"/>
                <a:gridCol w="1004760"/>
                <a:gridCol w="1131574"/>
                <a:gridCol w="380443"/>
              </a:tblGrid>
              <a:tr h="22602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Краткий реестр волонтерских отрядов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отряда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отряда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            волонтеров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Школа № 122 г.о. Самара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Здоровые энтузиасты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зож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профилактика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Школа № 122 г.о. Самара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ВНУК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патриотизм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9724" t="13407" r="11342" b="6250"/>
          <a:stretch>
            <a:fillRect/>
          </a:stretch>
        </p:blipFill>
        <p:spPr bwMode="auto">
          <a:xfrm>
            <a:off x="5868144" y="1412776"/>
            <a:ext cx="2664296" cy="153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412776"/>
          <a:ext cx="5148065" cy="2482952"/>
        </p:xfrm>
        <a:graphic>
          <a:graphicData uri="http://schemas.openxmlformats.org/drawingml/2006/table">
            <a:tbl>
              <a:tblPr/>
              <a:tblGrid>
                <a:gridCol w="398978"/>
                <a:gridCol w="1780777"/>
                <a:gridCol w="2123877"/>
                <a:gridCol w="844433"/>
              </a:tblGrid>
              <a:tr h="380611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Объединение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зарегистрировано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52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ГЛВ: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волонтерский отряд «ВНУК»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волонтерский отряд «Здоровые энтузиасты»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 ГЛВ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реестр волонтерских отрядов г.о. Самара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РДШ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рдш.рф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Отряд ЮИД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ЮИД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Локальный акт, приказ ОУ (№ 51 от 05.07.2019 г.)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1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Совет старшеклассников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Локальный акт, приказ ОУ (№ 152 от 28.03.2017)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85" marR="66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9344" t="6642" r="6566" b="24615"/>
          <a:stretch>
            <a:fillRect/>
          </a:stretch>
        </p:blipFill>
        <p:spPr bwMode="auto">
          <a:xfrm rot="21411100">
            <a:off x="86512" y="4007310"/>
            <a:ext cx="2792745" cy="32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3609" t="13407" r="54473" b="8829"/>
          <a:stretch>
            <a:fillRect/>
          </a:stretch>
        </p:blipFill>
        <p:spPr bwMode="auto">
          <a:xfrm>
            <a:off x="2699792" y="4077072"/>
            <a:ext cx="219951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l="3053" t="13407" r="1336" b="6250"/>
          <a:stretch>
            <a:fillRect/>
          </a:stretch>
        </p:blipFill>
        <p:spPr bwMode="auto">
          <a:xfrm>
            <a:off x="4860032" y="4825114"/>
            <a:ext cx="4283967" cy="20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57" y="-143515"/>
            <a:ext cx="9144000" cy="12893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«Социальная активность»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18. Доля молодежи, задействованной в мероприятиях по вовлечению в творческую деятельность, от общего числа молодежи, процент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1640"/>
              </p:ext>
            </p:extLst>
          </p:nvPr>
        </p:nvGraphicFramePr>
        <p:xfrm>
          <a:off x="3" y="1340769"/>
          <a:ext cx="9143997" cy="2351900"/>
        </p:xfrm>
        <a:graphic>
          <a:graphicData uri="http://schemas.openxmlformats.org/drawingml/2006/table">
            <a:tbl>
              <a:tblPr/>
              <a:tblGrid>
                <a:gridCol w="467541"/>
                <a:gridCol w="2419303"/>
                <a:gridCol w="986134"/>
                <a:gridCol w="876175"/>
                <a:gridCol w="855231"/>
                <a:gridCol w="1567345"/>
                <a:gridCol w="986134"/>
                <a:gridCol w="986134"/>
              </a:tblGrid>
              <a:tr h="474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19987" marR="19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«Социальная активность»</a:t>
                      </a: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87" marR="19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8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деятельность, от общего числа молодежи, процент</a:t>
                      </a: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19.1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Участие обучающихся 1-11-х классов в мероприятиях, фестивалях, концертах, акциях различного уровня.</a:t>
                      </a: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542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592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ОУ приняли участие в мероприятиях различной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направленности.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87" marR="19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19.2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КТД .</a:t>
                      </a: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87" marR="19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87" marR="19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19.3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549" marR="10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участия обучающихся 1-11-х классов в школьных, районных, окружных, городских, всероссийских конкурсах, фестивалях по различным направлениям воспитательной работы.</a:t>
                      </a:r>
                    </a:p>
                  </a:txBody>
                  <a:tcPr marL="10549" marR="10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87" marR="19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s://sun1-97.userapi.com/u9VywflKuwrWFZhN58YVZc9ujyfdX2LoLNxsXw/IPD5Plg7L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7434" y="4005064"/>
            <a:ext cx="1486566" cy="2101429"/>
          </a:xfrm>
          <a:prstGeom prst="rect">
            <a:avLst/>
          </a:prstGeom>
          <a:noFill/>
        </p:spPr>
      </p:pic>
      <p:pic>
        <p:nvPicPr>
          <p:cNvPr id="27652" name="Picture 4" descr="https://sun1-16.userapi.com/LI2hAQcTwuLUyf8JeHDgRlweqcLIqEEdTtebug/qlGgMOaBe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1657056" cy="2276872"/>
          </a:xfrm>
          <a:prstGeom prst="rect">
            <a:avLst/>
          </a:prstGeom>
          <a:noFill/>
        </p:spPr>
      </p:pic>
      <p:pic>
        <p:nvPicPr>
          <p:cNvPr id="27654" name="Picture 6" descr="https://sun9-27.userapi.com/c857436/v857436915/1d5606/lwvFT0wzq8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96408"/>
            <a:ext cx="2435987" cy="1461592"/>
          </a:xfrm>
          <a:prstGeom prst="rect">
            <a:avLst/>
          </a:prstGeom>
          <a:noFill/>
        </p:spPr>
      </p:pic>
      <p:pic>
        <p:nvPicPr>
          <p:cNvPr id="27656" name="Picture 8" descr="https://sun9-55.userapi.com/c854224/v854224891/1eb2ce/T6ZUVUlOd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2857457" cy="1607320"/>
          </a:xfrm>
          <a:prstGeom prst="rect">
            <a:avLst/>
          </a:prstGeom>
          <a:noFill/>
        </p:spPr>
      </p:pic>
      <p:pic>
        <p:nvPicPr>
          <p:cNvPr id="27658" name="Picture 10" descr="https://sun1-15.userapi.com/eJK92edOasy-AEZ8LucHSdE6ulwtxi-NRGDYrw/ex_8Az_qKU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309186"/>
            <a:ext cx="2753446" cy="1548813"/>
          </a:xfrm>
          <a:prstGeom prst="rect">
            <a:avLst/>
          </a:prstGeom>
          <a:noFill/>
        </p:spPr>
      </p:pic>
      <p:pic>
        <p:nvPicPr>
          <p:cNvPr id="27660" name="Picture 12" descr="https://sun9-57.userapi.com/c206724/v206724159/9a7e9/ZG9Ka_7ovBU.jpg"/>
          <p:cNvPicPr>
            <a:picLocks noChangeAspect="1" noChangeArrowheads="1"/>
          </p:cNvPicPr>
          <p:nvPr/>
        </p:nvPicPr>
        <p:blipFill>
          <a:blip r:embed="rId7" cstate="print"/>
          <a:srcRect l="2083" t="22222" r="4167" b="11111"/>
          <a:stretch>
            <a:fillRect/>
          </a:stretch>
        </p:blipFill>
        <p:spPr bwMode="auto">
          <a:xfrm>
            <a:off x="3491880" y="3861048"/>
            <a:ext cx="2736304" cy="145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«Социальная активность»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18. Доля молодежи, задействованной в мероприятиях по вовлечению в творческую деятельность, от общего числа молодежи, процент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340768"/>
          <a:ext cx="8712967" cy="4968552"/>
        </p:xfrm>
        <a:graphic>
          <a:graphicData uri="http://schemas.openxmlformats.org/drawingml/2006/table">
            <a:tbl>
              <a:tblPr/>
              <a:tblGrid>
                <a:gridCol w="2048203"/>
                <a:gridCol w="1318057"/>
                <a:gridCol w="1242251"/>
                <a:gridCol w="1440160"/>
                <a:gridCol w="2664296"/>
              </a:tblGrid>
              <a:tr h="1370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(творческий конкурс, смотр, фестиваль, форум и иные творческие мероприятия)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численность молодежи, зарегистрированная и принявшая участие в  мероприятии, человек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Формат мероприятия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онлайн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офлайн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Ссылка на мероприятие в сети интернет, в том числе в социальных сетях (при наличии)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Торжественная церемония открытия "Зала Памяти" и "Парты Героя"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внутришкольный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офлайн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https://vk.com/public128588006?w=wall-128588006_2886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Историческая квест-игра "Вторая мировая. Эпилог" для учеников 10-11-х классов. 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внутришкольный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офлайн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latin typeface="Times New Roman"/>
                          <a:hlinkClick r:id="rId3"/>
                        </a:rPr>
                        <a:t>https://vk.com/public128588006?w=wall-128588006_2929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Международная акция «Тест по истории Великой Отечественной войны»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международный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онлайн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https://vk.com/public128588006?w=wall-128588006_3585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Квест-игра "Победа", посвящённая 75-летию Победы в Великой Отечественной Войне 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внутришкольный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офлайн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latin typeface="Times New Roman"/>
                          <a:hlinkClick r:id="rId4"/>
                        </a:rPr>
                        <a:t>https://vk.com/public128588006?w=wall-128588006_2911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Конкурсные мероприятия, посвященные юбилею МБОУ Школы № 122 г.о. Самара</a:t>
                      </a:r>
                    </a:p>
                  </a:txBody>
                  <a:tcPr marL="6753" marR="6753" marT="67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внутришкольный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296</a:t>
                      </a:r>
                    </a:p>
                  </a:txBody>
                  <a:tcPr marL="6753" marR="6753" marT="67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онлайн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https://vk.com/public128588006?w=wall-128588006_3366</a:t>
                      </a:r>
                    </a:p>
                  </a:txBody>
                  <a:tcPr marL="6753" marR="6753" marT="67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3" marR="6753" marT="67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«Социальная активность»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19. Общая численность граждан, вовлеченных центрами (сообществами, объединениями) поддержки добровольчества 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на базе образовательных организаций, некоммерческих организаций, государственных и муниципальных учреждений, в добровольческую (волонтёрскую) деятельность (с учетом результатов деятельности всех сфер: спорта, культуры и др.), чел.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132856"/>
          <a:ext cx="9144000" cy="2072310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2"/>
                <a:gridCol w="1567343"/>
                <a:gridCol w="986135"/>
                <a:gridCol w="986135"/>
              </a:tblGrid>
              <a:tr h="381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«Социальная активность»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6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волонтёрства</a:t>
                      </a: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(волонтёрскую) деятельность (с учетом результатов деятельности всех сфер: спорта, культуры и др.), чел.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20.1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«Уроков доброты», участие в акциях и социально-значимых мероприятиях обучающихся 1-11-х классов.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1 полугодия в ОУ проводился цикл мероприятий с целью вовлечения граждан в волонтерскую и добровольческую деятельность:«Уроки доброты», Акции, Недели доброты и т.д.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20.2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Заключение договоров о сотрудничестве с некоммерческими организациями, государственными и муниципальными учреждениями с целью поддержки добровольчества.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9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9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20.3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социально -значимых мероприятиях и акциях ГЛВ обучающихся, родителей и жителей микрорайона.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15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20.4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приютами домашних животных «Хати», «Зооспасение» и т.д.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9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21088"/>
          <a:ext cx="9144001" cy="2636910"/>
        </p:xfrm>
        <a:graphic>
          <a:graphicData uri="http://schemas.openxmlformats.org/drawingml/2006/table">
            <a:tbl>
              <a:tblPr/>
              <a:tblGrid>
                <a:gridCol w="4679236"/>
                <a:gridCol w="1220821"/>
                <a:gridCol w="3243944"/>
              </a:tblGrid>
              <a:tr h="362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Перечень мероприятий, в  которых граждане принимали участие в качестве добровольца (волонтера) 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Ссылка на мероприятие в сети интернет, в том числе в социальных сетях (при наличии)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Социально-значимое мероприятие "Жизнь без наркотиков"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https://vk.com/public199680940?w=wall-199680940_2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 значимое мероприятие, посвященное Международному дню толерантности "Что значит быть другом?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Times New Roman"/>
                          <a:hlinkClick r:id="rId3"/>
                        </a:rPr>
                        <a:t>https://vk.com/public199680940?w=wall-199680940_8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 значимое мероприятие "Жизнь без никотина"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Times New Roman"/>
                          <a:hlinkClick r:id="rId4"/>
                        </a:rPr>
                        <a:t>https://vk.com/public199680940?w=wall-199680940_10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Областной антинаркотический челлендж "#Я против наркотиков, а ТЫ?"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Times New Roman"/>
                          <a:hlinkClick r:id="rId5"/>
                        </a:rPr>
                        <a:t>https://vk.com/public199680940?w=wall-199680940_11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 значимое мероприятие, приуроченное Всемирному Дню борьбы со СПИДом "Красная ленточка"!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6"/>
                        </a:rPr>
                        <a:t>https://vk.com/public199680940?w=wall-199680940_14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Квест-игра "Победа", посвящённая 75-летию Победы в Великой Отечественной Войне</a:t>
                      </a:r>
                    </a:p>
                  </a:txBody>
                  <a:tcPr marL="4731" marR="4731" marT="47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7"/>
                        </a:rPr>
                        <a:t>https://vk.com/public128588006?w=wall-128588006_2911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Акция "Ветеран живет рядом"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8"/>
                        </a:rPr>
                        <a:t>https://vk.com/public128588006?w=wall-128588006_2886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Патриотическая акция "Георгиевская ленточка"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9"/>
                        </a:rPr>
                        <a:t>https://vk.com/public128588006?w=wall-128588006_3026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Районная патриотическая акция "Звезда Победы"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10"/>
                        </a:rPr>
                        <a:t>https://vk.com/public128588006?w=wall-128588006_3132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Социально-значимая патриотическая акция "Письмо Победы"</a:t>
                      </a: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latin typeface="Times New Roman"/>
                          <a:hlinkClick r:id="rId11"/>
                        </a:rPr>
                        <a:t>https://vk.com/public128588006?w=wall-128588006_3027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31" marR="4731" marT="4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874846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«Учитель будущего»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20.  Доля педагогических работников, прошедших добровольную независимую оценку квалификации, процент.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08243"/>
              </p:ext>
            </p:extLst>
          </p:nvPr>
        </p:nvGraphicFramePr>
        <p:xfrm>
          <a:off x="0" y="1268761"/>
          <a:ext cx="9144001" cy="4895588"/>
        </p:xfrm>
        <a:graphic>
          <a:graphicData uri="http://schemas.openxmlformats.org/drawingml/2006/table">
            <a:tbl>
              <a:tblPr/>
              <a:tblGrid>
                <a:gridCol w="495104"/>
                <a:gridCol w="2391741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17666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«Учитель будущего»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51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 квалификации, процент.</a:t>
                      </a:r>
                      <a:b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03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в добровольной независимой оценке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4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«Учитель будущего»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21.  Доля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 общеобразовательных организаций, вовлеченных в национальную систему профессионального роста педагогических работников,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08872"/>
              </p:ext>
            </p:extLst>
          </p:nvPr>
        </p:nvGraphicFramePr>
        <p:xfrm>
          <a:off x="1" y="1628801"/>
          <a:ext cx="9144001" cy="4644488"/>
        </p:xfrm>
        <a:graphic>
          <a:graphicData uri="http://schemas.openxmlformats.org/drawingml/2006/table">
            <a:tbl>
              <a:tblPr/>
              <a:tblGrid>
                <a:gridCol w="495104"/>
                <a:gridCol w="2391741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181513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«Учитель будущего»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учителей общеобразовательных организаций, вовлеченных в национальную систему профессионального роста педагогических работников, процент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82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конкурсных мероприятиях в рамках Регионального проекта «Учитель будущего»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4934745" y="5125380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34832" y="620688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«Учитель будущего»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22.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педагогических работников системы общего, дополнительного образования детей и профессионального образования повысили уровень профессионального мастерства в форматах непрерывного образования, процент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04203"/>
              </p:ext>
            </p:extLst>
          </p:nvPr>
        </p:nvGraphicFramePr>
        <p:xfrm>
          <a:off x="1" y="1988839"/>
          <a:ext cx="9144001" cy="4353678"/>
        </p:xfrm>
        <a:graphic>
          <a:graphicData uri="http://schemas.openxmlformats.org/drawingml/2006/table">
            <a:tbl>
              <a:tblPr/>
              <a:tblGrid>
                <a:gridCol w="495104"/>
                <a:gridCol w="2391741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16744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1 полугодие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«Учитель будущего»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57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 системы общего, дополнительного образования детей и профессионального образования повысили уровень профессионального мастерства в форматах непрерывного образования, процент.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7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Курсы повышения квалификации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>
            <a:off x="3059832" y="5085184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934745" y="5125380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6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Региональный проект «Учитель будущего»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23.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учителей в возрасте до 35 лет, вовлеченных в различные формы поддержки и сопровождения в первые три года работы, процент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02557"/>
              </p:ext>
            </p:extLst>
          </p:nvPr>
        </p:nvGraphicFramePr>
        <p:xfrm>
          <a:off x="1" y="1556792"/>
          <a:ext cx="9144001" cy="4968552"/>
        </p:xfrm>
        <a:graphic>
          <a:graphicData uri="http://schemas.openxmlformats.org/drawingml/2006/table">
            <a:tbl>
              <a:tblPr/>
              <a:tblGrid>
                <a:gridCol w="539551"/>
                <a:gridCol w="2347294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217110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«Учитель будущего»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16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учителей в возрасте до 35 лет, вовлеченных в различные формы поддержки и сопровождения в первые три года работы, процент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2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городской школе «Молодой педагог»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ОУ работает система наставничества. Учителя ОУ в возрасте до 35 лет участвовали в конкурсах педагогического мастерства для молодых педагогов (Попов Р.А. – призёр 7 областного конкурса «Молодой учитель»; Ляпунова Т.А. – 2 место в областном открытом интернет-фестивале для педагогических работников «Стендовая информация, как ресурс популяризации идеи добровольчества)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конкурсах педагогического мастерства для молодых педагогов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2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Внутришкольная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система наставничества для молодых педагогов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ownloads\Дипл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21" y="1900350"/>
            <a:ext cx="1060087" cy="1498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40" y="-12590"/>
            <a:ext cx="8229600" cy="1373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«Современная школа»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Показатель 1. Доля обучающихся организаций, реализующих образовательные программы и расположенных на территории Самарской области, вовлеченные в различные формы сопровождения и наставничества, в том числе с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применением лучших практик обмена опытом между обучающимися, процент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8" y="1850071"/>
            <a:ext cx="848312" cy="1199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96" y="2125978"/>
            <a:ext cx="832313" cy="1109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19" y="1776827"/>
            <a:ext cx="875708" cy="1202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15" y="3398755"/>
            <a:ext cx="1224765" cy="1732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73" y="5134761"/>
            <a:ext cx="893788" cy="1284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45" y="5141463"/>
            <a:ext cx="835674" cy="1182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74" y="1850071"/>
            <a:ext cx="904509" cy="1279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4" y="5088537"/>
            <a:ext cx="973768" cy="1377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03" y="2064899"/>
            <a:ext cx="899909" cy="1272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2" y="5483490"/>
            <a:ext cx="829679" cy="1198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38" y="5292385"/>
            <a:ext cx="1019592" cy="1442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77" y="6005902"/>
            <a:ext cx="1170717" cy="827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" y="1719861"/>
            <a:ext cx="930759" cy="1316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0" y="1845885"/>
            <a:ext cx="999740" cy="1414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1" y="2064899"/>
            <a:ext cx="1081742" cy="1530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0" y="2248126"/>
            <a:ext cx="1114596" cy="1576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73" y="2606688"/>
            <a:ext cx="1148176" cy="1624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40" y="3370438"/>
            <a:ext cx="1221735" cy="17281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20" y="3349741"/>
            <a:ext cx="1250999" cy="1769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97" y="3368006"/>
            <a:ext cx="1232240" cy="1743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95" y="3337835"/>
            <a:ext cx="1239742" cy="1753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58" y="3353983"/>
            <a:ext cx="1239742" cy="1753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9" y="2895126"/>
            <a:ext cx="1152128" cy="16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37" y="3153878"/>
            <a:ext cx="1145343" cy="1620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" y="4135509"/>
            <a:ext cx="1138974" cy="1611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6" y="4466900"/>
            <a:ext cx="1192125" cy="1686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15" y="4821451"/>
            <a:ext cx="1234239" cy="1745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4" y="4957015"/>
            <a:ext cx="1268976" cy="1794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C:\Users\1\Downloads\certificate 2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26" y="5404949"/>
            <a:ext cx="846789" cy="1217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88640"/>
            <a:ext cx="8282880" cy="131443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23.  Доля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 в возрасте до 35 лет, вовлеченных в различные формы поддержки и сопровождения в первые три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года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82" y="1899974"/>
            <a:ext cx="2561829" cy="388143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8593" y="2324939"/>
            <a:ext cx="3816424" cy="271218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2437694" cy="396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44" y="2351247"/>
            <a:ext cx="2511963" cy="41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256584"/>
          </a:xfrm>
        </p:spPr>
        <p:txBody>
          <a:bodyPr>
            <a:noAutofit/>
          </a:bodyPr>
          <a:lstStyle/>
          <a:p>
            <a:pPr algn="ctr"/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9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МБОУ Школы № 122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г.о.Самара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Вердыева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Олеся Андреевна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«Современная школа»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2. Внедрены методические рекомендации по системе функционирования психологических служб в общеобразовательных организациях во всех ОО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628800"/>
          <a:ext cx="9144001" cy="4178363"/>
        </p:xfrm>
        <a:graphic>
          <a:graphicData uri="http://schemas.openxmlformats.org/drawingml/2006/table">
            <a:tbl>
              <a:tblPr/>
              <a:tblGrid>
                <a:gridCol w="495104"/>
                <a:gridCol w="2391741"/>
                <a:gridCol w="986135"/>
                <a:gridCol w="876176"/>
                <a:gridCol w="855232"/>
                <a:gridCol w="1567343"/>
                <a:gridCol w="986135"/>
                <a:gridCol w="986135"/>
              </a:tblGrid>
              <a:tr h="141397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9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Внедрены методические рекомендации по системе функционирования психологических служб в общеобразовательных организациях во всех ОО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74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Внедрение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разработанных методических рекомендаций специалистами ГБУ ДПО «Регионального </a:t>
                      </a:r>
                      <a:r>
                        <a:rPr lang="ru-RU" sz="15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социопсихологического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 центра»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3. Доля детей в возрасте от 5 до 18 лет, охваченных дополнительным образованием (с учетом НКО, учреждений культуры и спорта), процент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42622"/>
              </p:ext>
            </p:extLst>
          </p:nvPr>
        </p:nvGraphicFramePr>
        <p:xfrm>
          <a:off x="0" y="1556792"/>
          <a:ext cx="9144000" cy="5303520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2"/>
                <a:gridCol w="1567343"/>
                <a:gridCol w="986135"/>
                <a:gridCol w="986135"/>
              </a:tblGrid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показателя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недостижения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ребёнка»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 (с учетом НКО, учреждений культуры и спорта), процент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 (анкетирования) обучающихся школы, вовлеченных в систему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г.о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Самара.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439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760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738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53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Проведён мониторинг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обучающихся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школы, вовлеченных в систему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г.о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Самара.</a:t>
                      </a:r>
                    </a:p>
                    <a:p>
                      <a:pPr marL="53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Информирование родителей и обучающихся о детских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объединениях МБУ ДО путем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размещения информации о работе УДО на информационных стендах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школе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т.д.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Пересмотр штатного расписания с введением в него ставки педагога дополнительного образования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; 0,5 ставки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дополнительной общеобразовательной программы, информирование обучающихся об открытии детского объединения в школе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родителей и обучающихся о детских объединений муниципальных учреждений дополнительного образования путем проведения Дней открытых дверей УДО в школе и т.д.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3. Доля детей в возрасте от 5 до 18 лет, охваченных дополнительным образованием (с учетом НКО, учреждений культуры и спорта), процент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(анкетирования) обучающихся школы, вовлеченных в систему ДО г.о. Самара.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700808"/>
          <a:ext cx="363589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3789040"/>
          <a:ext cx="511256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3804527"/>
              </p:ext>
            </p:extLst>
          </p:nvPr>
        </p:nvGraphicFramePr>
        <p:xfrm>
          <a:off x="0" y="5517232"/>
          <a:ext cx="9395520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 t="23250" r="35800" b="15719"/>
          <a:stretch>
            <a:fillRect/>
          </a:stretch>
        </p:blipFill>
        <p:spPr bwMode="auto">
          <a:xfrm>
            <a:off x="3747425" y="1700808"/>
            <a:ext cx="5396575" cy="28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4. Численность обучающихся,  принявших участие в открытых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онлайн-уроках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реализуемых с учетом опыта цикла открытых уроков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направленных на раннюю профориентацию, человек (обучающиеся 2-11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88670"/>
              </p:ext>
            </p:extLst>
          </p:nvPr>
        </p:nvGraphicFramePr>
        <p:xfrm>
          <a:off x="-3" y="1658665"/>
          <a:ext cx="9144003" cy="2418407"/>
        </p:xfrm>
        <a:graphic>
          <a:graphicData uri="http://schemas.openxmlformats.org/drawingml/2006/table">
            <a:tbl>
              <a:tblPr/>
              <a:tblGrid>
                <a:gridCol w="495102"/>
                <a:gridCol w="2391740"/>
                <a:gridCol w="986136"/>
                <a:gridCol w="876177"/>
                <a:gridCol w="855234"/>
                <a:gridCol w="1567342"/>
                <a:gridCol w="986136"/>
                <a:gridCol w="986136"/>
              </a:tblGrid>
              <a:tr h="498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Причина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недстижения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ребёнка»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обучающихся,  принявших участие в открытых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онлайн-уроках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, реализуемых с учетом опыта цикла открытых уроков «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Проектория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», направленных на раннюю профориентацию, человек (обучающиеся 2-11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Ежемесячное участие в открытых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онлайн-уроков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ежемесячно согласно графику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онлайн-уроков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реализуемых с учетом опыта цикла открытых уроков «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Проектория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», направленных на раннюю профориентацию 2-11-х классов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318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ОУ ежемесячно принимают участие в открытых уроках на портале «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Проектория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»; в классных часах по профориентации; в встречах с различными специалистами. Для законных представителей организуются родительские собрания по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тематике с учетом опыта цикла открытых уроков «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Проектория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профориентационных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уроков, классных часов по профориентации, встречи со специалистами, родительские собрания по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тематике и т.д. с учетом опыта цикла открытых уроков «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Проектория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» для обучающихся и их родителей.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149080"/>
          <a:ext cx="8424938" cy="2533552"/>
        </p:xfrm>
        <a:graphic>
          <a:graphicData uri="http://schemas.openxmlformats.org/drawingml/2006/table">
            <a:tbl>
              <a:tblPr/>
              <a:tblGrid>
                <a:gridCol w="973484"/>
                <a:gridCol w="629902"/>
                <a:gridCol w="701481"/>
                <a:gridCol w="697903"/>
                <a:gridCol w="665692"/>
                <a:gridCol w="665692"/>
                <a:gridCol w="665692"/>
                <a:gridCol w="665692"/>
                <a:gridCol w="665692"/>
                <a:gridCol w="665692"/>
                <a:gridCol w="665692"/>
                <a:gridCol w="762324"/>
              </a:tblGrid>
              <a:tr h="5845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просмотра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 об обучающихся 2-11 классов общеобразовательных учреждений,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принявших участие в открытом уроке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6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46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30.01.2020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46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13.02.2020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684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27.02.2020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46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05.03.2020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46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19.02.2020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46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09.04.2020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468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23.04.2020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684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30.10.2020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</a:t>
                      </a:r>
                    </a:p>
                  </a:txBody>
                  <a:tcPr marL="7842" marR="7842" marT="7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705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Итого, средний показатель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385</a:t>
                      </a:r>
                    </a:p>
                  </a:txBody>
                  <a:tcPr marL="7842" marR="7842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964488" cy="18805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5. Число детей, охваченных деятельностью детских технопарков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(мобильных технопарков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Федерации, человек (обучающиеся 1-11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1-89.userapi.com/vV8j5f57BjsrW6b-ci34nUpv4lUrDbI5brE1Tg/aC7BF9v84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17484"/>
            <a:ext cx="2016224" cy="232104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2564904"/>
          <a:ext cx="9144001" cy="1952580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3"/>
                <a:gridCol w="1567343"/>
                <a:gridCol w="986135"/>
                <a:gridCol w="986135"/>
              </a:tblGrid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 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ребёнка»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Число детей, охваченных деятельностью детских технопарков «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» (мобильных технопарков «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Федерации, человек (обучающиеся 1-11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3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   5.1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возможности посещения обучающимися школы детских технопарков «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» с целью углубленного изучения различных предметных областей.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ОУ зарегистрировались в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Тольяттинском филиале Детского технопарка "Кванториум-63 регион".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165" t="14391" r="5227" b="6250"/>
          <a:stretch>
            <a:fillRect/>
          </a:stretch>
        </p:blipFill>
        <p:spPr bwMode="auto">
          <a:xfrm>
            <a:off x="3563888" y="4543017"/>
            <a:ext cx="4680520" cy="23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«Успех каждого ребёнка»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6. 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деятельности), в том числе по итогам участия в проекте «Билет в будущее», человек (обучающиеся 6-11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2276872"/>
          <a:ext cx="9144001" cy="4206240"/>
        </p:xfrm>
        <a:graphic>
          <a:graphicData uri="http://schemas.openxmlformats.org/drawingml/2006/table">
            <a:tbl>
              <a:tblPr/>
              <a:tblGrid>
                <a:gridCol w="495103"/>
                <a:gridCol w="2391742"/>
                <a:gridCol w="986135"/>
                <a:gridCol w="876175"/>
                <a:gridCol w="855233"/>
                <a:gridCol w="1567343"/>
                <a:gridCol w="986135"/>
                <a:gridCol w="986135"/>
              </a:tblGrid>
              <a:tr h="69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результата/ перечень мероприятий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для ОУ значение показателя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полугодие 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Установленное значение показателя на 2020 год для ОУ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Фактическое  исполнение показателя за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Информация о ходе выполнения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(кратко)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Причина недостижения установленного значения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ребёнка»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деятельности), в том числе по итогам участия в проекте «Билет в будущее», человек (обучающиеся 6-11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Участие обучающихся 6-11-х классов в проекте «Билет в будущее»: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определение ответственных за сопровождение проекта;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определение круга обучающих, которые примут участие в проекте;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контроль и информирование о ходе проекта;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получение рекомендаций по построению индивидуального учебного плана на платформе проекта.</a:t>
                      </a:r>
                    </a:p>
                  </a:txBody>
                  <a:tcPr marL="22083" marR="22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Отправлена предварительная заявка на участие в проекте по ранней профессиональной ориентации учащихся 6-11-х классов общеобразовательных организаций «Билет в будущее» (ответственные, контакты);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2083" marR="22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3461</Words>
  <Application>Microsoft Office PowerPoint</Application>
  <PresentationFormat>Экран (4:3)</PresentationFormat>
  <Paragraphs>824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Грань</vt:lpstr>
      <vt:lpstr>Презентация PowerPoint</vt:lpstr>
      <vt:lpstr>Региональный проект «Современная школа» Показатель 1. Доля обучающихся организаций, реализующих образовательные программы и расположенных на территории Самарской области, вовлеченные в различные формы сопровождения и наставничества, в том числе с применением лучших практик обмена опытом между обучающимися, процент</vt:lpstr>
      <vt:lpstr>Региональный проект «Современная школа» Показатель 1. Доля обучающихся организаций, реализующих образовательные программы и расположенных на территории Самарской области, вовлеченные в различные формы сопровождения и наставничества, в том числе с применением лучших практик обмена опытом между обучающимися, процент</vt:lpstr>
      <vt:lpstr>Региональный проект «Современная школа» Показатель 2. Внедрены методические рекомендации по системе функционирования психологических служб в общеобразовательных организациях во всех ОО</vt:lpstr>
      <vt:lpstr>Региональный проект «Успех каждого ребёнка» Показатель 3. Доля детей в возрасте от 5 до 18 лет, охваченных дополнительным образованием (с учетом НКО, учреждений культуры и спорта), процент</vt:lpstr>
      <vt:lpstr>Региональный проект «Успех каждого ребёнка» Показатель 3. Доля детей в возрасте от 5 до 18 лет, охваченных дополнительным образованием (с учетом НКО, учреждений культуры и спорта), процент</vt:lpstr>
      <vt:lpstr>Региональный проект «Успех каждого ребёнка» Показатель 4. Численность обучающихся,  принявших участие в открытых онлайн-уроках, реализуемых с учетом опыта цикла открытых уроков «Проектория», направленных на раннюю профориентацию, человек (обучающиеся 2-11 кл.)</vt:lpstr>
      <vt:lpstr>Региональный проект «Успех каждого ребёнка» Показатель 5. Число 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Федерации, человек (обучающиеся 1-11 кл.)</vt:lpstr>
      <vt:lpstr>Региональный проект «Успех каждого ребёнка» Показатель 6. 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деятельности), в том числе по итогам участия в проекте «Билет в будущее», человек (обучающиеся 6-11 кл.)</vt:lpstr>
      <vt:lpstr>Региональный проект «Успех каждого ребёнка» Показатель 7. Доля детей Самарской области с ограниченными возможностями здоровья осваивают дополнительные общеобразовательные программы, в том числе с использованием дистанционных технологий, процент</vt:lpstr>
      <vt:lpstr>Региональный проект «Успех каждого ребенка» Показатель 8. Численность обучающихся округа, вовлеченных в деятельность профильных смен Регионального центра для одаренных детей «Вега», человек</vt:lpstr>
      <vt:lpstr>Региональный проект «Цифровая образовательная среда» Показатель 9.   Доля образовательных организаций реализующих программы общего образования, дополнительного  образования для детей  и среднего профессионального образования, осуществляющих образовательную деятельность с использованием информационно-сервисной платформы цифровой образовательной среды, в общем числе образовательных организаций, процент.</vt:lpstr>
      <vt:lpstr>Региональный проект «Цифровая образовательная среда» Показатель 9.   Доля образовательных организаций реализующих программы общего образования, дополнительного  образования для детей  и среднего профессионального образования, осуществляющих образовательную деятельность с использованием информационно-сервисной платформы цифровой образовательной среды, в общем числе образовательных организаций, процент.</vt:lpstr>
      <vt:lpstr>Презентация PowerPoint</vt:lpstr>
      <vt:lpstr>«Цифровая образовательная среда» Показатель 12.   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в общем числе педагогических работников общего образования округа, процент.</vt:lpstr>
      <vt:lpstr>«Цифровая образовательная среда» Показатель 12.   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в общем числе педагогических работников общего образования округа, процент.</vt:lpstr>
      <vt:lpstr>Презентация PowerPoint</vt:lpstr>
      <vt:lpstr>Региональный проект «Поддержка семей, имеющих детей» Показатель 15. Доля образовательных организаций, в которых обеспечено систематическое психолого-педагогическое сопровождение, в общем количестве образовательных организаций округа, проценты</vt:lpstr>
      <vt:lpstr>Региональный проект «Поддержка семей, имеющих детей» Показатель 16. Доля граждан, положительно оценивших качество услуг психолого-педагогической, методической и консультативной помощи, от общего числа обративших за получением услуги в округе, проценты</vt:lpstr>
      <vt:lpstr>Региональный проект «Поддержка семей, имеющих детей» Показатель 16. Доля граждан, положительно оценивших качество услуг психолого-педагогической, методической и консультативной помощи, от общего числа обративших за получением услуги в округе, проценты</vt:lpstr>
      <vt:lpstr>Региональный проект «Социальная активность» Показатель 17. Численность обучающихся, вовлеченных в деятельность общественных объединений на базе образовательных организаций общего образования, среднего профессионального и высшего образования, человек</vt:lpstr>
      <vt:lpstr>Региональный проект «Социальная активность» Показатель 17. Численность обучающихся, вовлеченных в деятельность общественных объединений на базе образовательных организаций общего образования, среднего профессионального и высшего образования, человек</vt:lpstr>
      <vt:lpstr>Региональный проект «Социальная активность» Показатель 18. Доля молодежи, задействованной в мероприятиях по вовлечению в творческую деятельность, от общего числа молодежи, процент</vt:lpstr>
      <vt:lpstr>Региональный проект «Социальная активность» Показатель 18. Доля молодежи, задействованной в мероприятиях по вовлечению в творческую деятельность, от общего числа молодежи, процент</vt:lpstr>
      <vt:lpstr>    Региональный проект «Социальная активность» Показатель 19. Общая численность граждан, вовлеченных центрами (сообществами, объединениями) поддержки добровольчества (волонтёрства) на базе образовательных организаций, некоммерческих организаций, государственных и муниципальных учреждений, в добровольческую (волонтёрскую) деятельность (с учетом результатов деятельности всех сфер: спорта, культуры и др.), чел.</vt:lpstr>
      <vt:lpstr>      Региональный проект «Учитель будущего» Показатели 20.  Доля педагогических работников, прошедших добровольную независимую оценку квалификации, процент.   </vt:lpstr>
      <vt:lpstr>     Региональный проект «Учитель будущего»  Показатель 21.  Доля учителей общеобразовательных организаций, вовлеченных в национальную систему профессионального роста педагогических работников, процент.   </vt:lpstr>
      <vt:lpstr>  Региональный проект «Учитель будущего»  Показатель 22. Доля педагогических работников системы общего, дополнительного образования детей и профессионального образования повысили уровень профессионального мастерства в форматах непрерывного образования, процент.   </vt:lpstr>
      <vt:lpstr>  Региональный проект «Учитель будущего»     Показатель 23. Доля учителей в возрасте до 35 лет, вовлеченных в различные формы поддержки и сопровождения в первые три года работы, процент    </vt:lpstr>
      <vt:lpstr>Показатель 23.  Доля учителей в возрасте до 35 лет, вовлеченных в различные формы поддержки и сопровождения в первые три    года работы, процент.</vt:lpstr>
      <vt:lpstr>Спасибо за внимание!  Директор МБОУ Школы № 122 г.о.Самара  Вердыева Олеся Андреевна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«Современная школа» Показатель 2. Внедрены методические рекомендации по системе функционирования психологических служб в общеобразовательных организациях во всех ОО</dc:title>
  <dc:creator>Учебная часть</dc:creator>
  <cp:lastModifiedBy>User</cp:lastModifiedBy>
  <cp:revision>108</cp:revision>
  <dcterms:created xsi:type="dcterms:W3CDTF">2020-07-15T06:17:01Z</dcterms:created>
  <dcterms:modified xsi:type="dcterms:W3CDTF">2021-07-20T19:14:57Z</dcterms:modified>
</cp:coreProperties>
</file>