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9" r:id="rId5"/>
    <p:sldId id="260" r:id="rId6"/>
    <p:sldId id="265" r:id="rId7"/>
    <p:sldId id="269" r:id="rId8"/>
    <p:sldId id="268" r:id="rId9"/>
    <p:sldId id="267" r:id="rId10"/>
    <p:sldId id="263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7" d="100"/>
          <a:sy n="67" d="100"/>
        </p:scale>
        <p:origin x="6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B_CmNyolE2D/" TargetMode="External"/><Relationship Id="rId13" Type="http://schemas.openxmlformats.org/officeDocument/2006/relationships/hyperlink" Target="https://twitter.com/MTL_Samara/status/1251526154672132096" TargetMode="External"/><Relationship Id="rId18" Type="http://schemas.openxmlformats.org/officeDocument/2006/relationships/hyperlink" Target="http://samara-school32.ru/" TargetMode="External"/><Relationship Id="rId3" Type="http://schemas.openxmlformats.org/officeDocument/2006/relationships/hyperlink" Target="http://codsamara.ru/index.php/component/k2/item/438-vserossijskaya-aktsiya-100ballovdlyapobedy" TargetMode="External"/><Relationship Id="rId7" Type="http://schemas.openxmlformats.org/officeDocument/2006/relationships/hyperlink" Target="https://www.youtube.com/watch?v=k8XRQ9k2abo&amp;feature=youtu.be" TargetMode="External"/><Relationship Id="rId12" Type="http://schemas.openxmlformats.org/officeDocument/2006/relationships/hyperlink" Target="https://www.instagram.com/p/B_IE08CFjxy/" TargetMode="External"/><Relationship Id="rId17" Type="http://schemas.openxmlformats.org/officeDocument/2006/relationships/hyperlink" Target="https://vk.com/mtlic?w=wall-122452_1922/all" TargetMode="External"/><Relationship Id="rId2" Type="http://schemas.openxmlformats.org/officeDocument/2006/relationships/hyperlink" Target="https://www.instagram.com/p/B-_7zbtl9S7/?igshid=9u7na6kkcrcm" TargetMode="External"/><Relationship Id="rId16" Type="http://schemas.openxmlformats.org/officeDocument/2006/relationships/hyperlink" Target="https://vk.com/away.php?to=https://www.facebook.com/groups/mtlsamara/permalink/3827978780577247/&amp;cc_key=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8XRQ9k2abo" TargetMode="External"/><Relationship Id="rId11" Type="http://schemas.openxmlformats.org/officeDocument/2006/relationships/hyperlink" Target="https://vk.com/away.php?to=https://www.facebook.com/groups/mtlsamara/permalink/3812569892118136/&amp;cc_key=" TargetMode="External"/><Relationship Id="rId5" Type="http://schemas.openxmlformats.org/officeDocument/2006/relationships/hyperlink" Target="https://www.youtube.com/watch?time_continue=7&amp;v=pgjmFCLWl6g&amp;feature=emb_logo" TargetMode="External"/><Relationship Id="rId15" Type="http://schemas.openxmlformats.org/officeDocument/2006/relationships/hyperlink" Target="https://www.instagram.com/p/B_NTW0wFrKp/" TargetMode="External"/><Relationship Id="rId10" Type="http://schemas.openxmlformats.org/officeDocument/2006/relationships/hyperlink" Target="https://vk.com/mtlic?w=wall-122452_1908/all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s://www.youtube.com/watch?time_continue=8&amp;v=hF3lFKErPpM&amp;feature=emb_logo" TargetMode="External"/><Relationship Id="rId9" Type="http://schemas.openxmlformats.org/officeDocument/2006/relationships/hyperlink" Target="https://twitter.com/MTL_Samara/status/1250762931379351553" TargetMode="External"/><Relationship Id="rId14" Type="http://schemas.openxmlformats.org/officeDocument/2006/relationships/hyperlink" Target="https://twitter.com/MTL_Samara/status/125225973472555827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amminobr/status/1250679773443108866" TargetMode="External"/><Relationship Id="rId3" Type="http://schemas.openxmlformats.org/officeDocument/2006/relationships/hyperlink" Target="https://vk.com/samminobr?w=wall-43217997_4207" TargetMode="External"/><Relationship Id="rId7" Type="http://schemas.openxmlformats.org/officeDocument/2006/relationships/hyperlink" Target="https://www.instagram.com/p/B_B9crrlyho/" TargetMode="External"/><Relationship Id="rId2" Type="http://schemas.openxmlformats.org/officeDocument/2006/relationships/hyperlink" Target="https://vk.com/samminobr?w=wall-43217997_4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/B-_iJ4Rl1xo/" TargetMode="External"/><Relationship Id="rId5" Type="http://schemas.openxmlformats.org/officeDocument/2006/relationships/hyperlink" Target="https://www.facebook.com/samminobr/videos/240273290417004/" TargetMode="External"/><Relationship Id="rId4" Type="http://schemas.openxmlformats.org/officeDocument/2006/relationships/hyperlink" Target="https://www.facebook.com/samminobr/videos/660439348130570/" TargetMode="External"/><Relationship Id="rId9" Type="http://schemas.openxmlformats.org/officeDocument/2006/relationships/hyperlink" Target="https://twitter.com/samminobr/status/12506826843823390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2959969"/>
          </a:xfrm>
        </p:spPr>
        <p:txBody>
          <a:bodyPr/>
          <a:lstStyle/>
          <a:p>
            <a:r>
              <a:rPr lang="ru-RU" sz="4800" b="1" dirty="0" smtClean="0"/>
              <a:t>Актуальные вопросы подготовки к ГИА-2020 </a:t>
            </a:r>
            <a:br>
              <a:rPr lang="ru-RU" sz="4800" b="1" dirty="0" smtClean="0"/>
            </a:br>
            <a:r>
              <a:rPr lang="ru-RU" sz="4800" b="1" dirty="0" smtClean="0"/>
              <a:t>в условиях дистанционного обучения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941168"/>
            <a:ext cx="5392688" cy="1219200"/>
          </a:xfrm>
        </p:spPr>
        <p:txBody>
          <a:bodyPr>
            <a:normAutofit/>
          </a:bodyPr>
          <a:lstStyle/>
          <a:p>
            <a:pPr algn="r"/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4633"/>
            <a:ext cx="5976664" cy="33767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86409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C00000"/>
                </a:solidFill>
                <a:latin typeface="Times New Roman"/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Слайд № 12  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Наличие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папки (раздела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),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                       содержащего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ссылки на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ролики:</a:t>
            </a: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Palatino Linotype" pitchFamily="18" charset="0"/>
              </a:rPr>
              <a:t>100 баллов для победы</a:t>
            </a: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» : </a:t>
            </a:r>
          </a:p>
          <a:p>
            <a:pPr marL="0" indent="0">
              <a:buNone/>
            </a:pPr>
            <a:endParaRPr lang="ru-RU" sz="20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01970"/>
              </p:ext>
            </p:extLst>
          </p:nvPr>
        </p:nvGraphicFramePr>
        <p:xfrm>
          <a:off x="4572000" y="1628800"/>
          <a:ext cx="4320480" cy="5071428"/>
        </p:xfrm>
        <a:graphic>
          <a:graphicData uri="http://schemas.openxmlformats.org/drawingml/2006/table">
            <a:tbl>
              <a:tblPr firstRow="1" firstCol="1" bandRow="1"/>
              <a:tblGrid>
                <a:gridCol w="357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https://www.instagram.com/p/B-_7zbtl9S7/?igshid=9u7na6kkcrcm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СМТЛ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http://school175.ucoz.com/news/2020-04-12-505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https://youtu.be/YrGUsCZoBUw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https://youtu.be/6xOi2ZKG3YY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endParaRPr lang="ru-RU" sz="1000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175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http://codsamara.ru/index.php/component/k2/item/438-vserossijskaya-aktsiya-100ballovdlyapobedy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https://www.youtube.com/watch?time_continue=8&amp;v=hF3lFKErPpM&amp;feature=emb_logo</a:t>
                      </a: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ЦОД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https://www.youtube.com/watch?time_continue=7&amp;v=pgjmFCLWl6g&amp;feature=emb_logo</a:t>
                      </a: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ЦОД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https://youtu.be/k8XRQ9k2abo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https://www.youtube.com/watch?v=k8XRQ9k2abo&amp;feature=youtu.be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https://www.instagram.com/p/B_CmNyolE2D/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https://twitter.com/MTL_Samara/status/1250762931379351553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https://vk.com/mtlic?w=wall-122452_1908%2Fall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https://vk.com/away.php?to=https%3A%2F%2Fwww.facebook.com%2Fgroups%2Fmtlsamara%2Fpermalink%2F3812569892118136%2F&amp;cc_key=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СМТЛ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https://www.instagram.com/p/B_IE08CFjxy/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https://twitter.com/MTL_Samara/status/1251526154672132096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СМТЛ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https://twitter.com/MTL_Samara/status/1252259734725558276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https://www.instagram.com/p/B_NTW0wFrKp/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https://vk.com/away.php?to=https%3A%2F%2Fwww.facebook.com%2Fgroups%2Fmtlsamara%2Fpermalink%2F3827978780577247%2F&amp;cc_key=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https://vk.com/mtlic?w=wall-122452_1922%2Fall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СМТЛ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8"/>
                        </a:rPr>
                        <a:t>http://samara-school32.ru/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</a:t>
                      </a:r>
                      <a:endParaRPr lang="ru-RU" sz="1000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113"/>
            <a:ext cx="38100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4" y="3675063"/>
            <a:ext cx="56388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86409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C00000"/>
                </a:solidFill>
                <a:latin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Слайд № 13     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Наличие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папки (раздела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),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                          содержащего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ссылки на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ролики:</a:t>
            </a: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Palatino Linotype" pitchFamily="18" charset="0"/>
              </a:rPr>
              <a:t>Я сдам ЕГЭ</a:t>
            </a: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» :  </a:t>
            </a:r>
          </a:p>
          <a:p>
            <a:pPr lvl="0">
              <a:buFont typeface="Wingdings" pitchFamily="2" charset="2"/>
              <a:buChar char="Ø"/>
            </a:pPr>
            <a:endParaRPr lang="ru-RU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marL="0" lvl="0" indent="0">
              <a:buNone/>
            </a:pPr>
            <a:endParaRPr lang="ru-RU" b="1" dirty="0" smtClean="0">
              <a:solidFill>
                <a:schemeClr val="tx2"/>
              </a:solidFill>
              <a:latin typeface="Palatino Linotype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95" y="1479550"/>
            <a:ext cx="607853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3356992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085584" cy="72008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/>
              </a:rPr>
            </a:br>
            <a:r>
              <a:rPr lang="ru-RU" sz="2400" b="1" i="1" u="sng" dirty="0" smtClean="0">
                <a:solidFill>
                  <a:srgbClr val="000000"/>
                </a:solidFill>
                <a:latin typeface="Times New Roman"/>
              </a:rPr>
              <a:t>Слайд № 15 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400" b="1" dirty="0" smtClean="0">
                <a:solidFill>
                  <a:srgbClr val="2F5897"/>
                </a:solidFill>
                <a:effectLst/>
                <a:latin typeface="Palatino Linotype" pitchFamily="18" charset="0"/>
                <a:ea typeface="+mn-ea"/>
                <a:cs typeface="+mn-cs"/>
              </a:rPr>
              <a:t>Онлайн уроки  - приоритет при подготовке к ГИА</a:t>
            </a:r>
            <a:endParaRPr lang="ru-RU" sz="2400" b="1" dirty="0">
              <a:latin typeface="Palatino Linotype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639829" y="1530003"/>
            <a:ext cx="121158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37" y="1530003"/>
            <a:ext cx="195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erver\Кормишина Екатерина Анатольевна\расписание домашний ча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6613"/>
            <a:ext cx="8064896" cy="55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9640" cy="61947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u="sng" dirty="0">
                <a:solidFill>
                  <a:prstClr val="black"/>
                </a:solidFill>
                <a:ea typeface="+mn-ea"/>
                <a:cs typeface="+mn-cs"/>
              </a:rPr>
              <a:t>Слайд № </a:t>
            </a:r>
            <a:r>
              <a:rPr lang="ru-RU" sz="2800" b="1" i="1" u="sng" dirty="0" smtClean="0">
                <a:solidFill>
                  <a:prstClr val="black"/>
                </a:solidFill>
                <a:ea typeface="+mn-ea"/>
                <a:cs typeface="+mn-cs"/>
              </a:rPr>
              <a:t>9</a:t>
            </a:r>
            <a:endParaRPr lang="ru-RU" sz="1800" dirty="0">
              <a:solidFill>
                <a:prstClr val="black"/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Телефоны ОО: директор, заместитель директора.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Телефоны Самарского управления: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                                    340-17-10 – 9 классы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                                    340-74-32 </a:t>
            </a:r>
            <a:r>
              <a:rPr lang="ru-RU" b="1" dirty="0" smtClean="0">
                <a:solidFill>
                  <a:srgbClr val="2F5897"/>
                </a:solidFill>
                <a:latin typeface="Palatino Linotype" pitchFamily="18" charset="0"/>
              </a:rPr>
              <a:t>– 11 классы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F5897"/>
                </a:solidFill>
                <a:latin typeface="Palatino Linotype" pitchFamily="18" charset="0"/>
              </a:rPr>
              <a:t>Телефон министерства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F5897"/>
                </a:solidFill>
                <a:latin typeface="Palatino Linotype" pitchFamily="18" charset="0"/>
              </a:rPr>
              <a:t>     образования и науки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F5897"/>
                </a:solidFill>
                <a:latin typeface="Palatino Linotype" pitchFamily="18" charset="0"/>
              </a:rPr>
              <a:t>     Самарской области:  333-75-06</a:t>
            </a:r>
            <a:endParaRPr lang="ru-RU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5435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48272" cy="18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964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u="sng" dirty="0" smtClean="0">
                <a:solidFill>
                  <a:schemeClr val="tx1"/>
                </a:solidFill>
                <a:effectLst/>
              </a:rPr>
              <a:t>Слайд № 1</a:t>
            </a:r>
            <a:r>
              <a:rPr lang="ru-RU" sz="2400" b="1" u="sng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smtClean="0">
                <a:effectLst/>
              </a:rPr>
              <a:t>Рекомендации </a:t>
            </a:r>
            <a:r>
              <a:rPr lang="ru-RU" sz="2400" b="1" dirty="0">
                <a:effectLst/>
              </a:rPr>
              <a:t>по </a:t>
            </a:r>
            <a:r>
              <a:rPr lang="ru-RU" sz="2400" b="1" dirty="0" smtClean="0">
                <a:effectLst/>
              </a:rPr>
              <a:t>разделу на сайте ОО,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связанному с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В разделе 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ГИА 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(на </a:t>
            </a:r>
            <a:r>
              <a:rPr lang="ru-RU" b="1" dirty="0">
                <a:solidFill>
                  <a:srgbClr val="C00000"/>
                </a:solidFill>
                <a:latin typeface="Palatino Linotype" pitchFamily="18" charset="0"/>
              </a:rPr>
              <a:t>главной 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странице) должны быть </a:t>
            </a:r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: </a:t>
            </a:r>
            <a:endParaRPr lang="ru-RU" dirty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актуальные нормативные документы;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ссылка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на сайт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ФИПИ;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ссылки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на информационный портал ЕГЭ /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ОГЭ;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телефоны 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«горячей линии» -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телефоны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ОО, территориального управления, министерства образования и науки Самарской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области;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информация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об Акциях в рамках подготовки к ЕГЭ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:                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«Я сдам ЕГЭ», «100 баллов для победы» и др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.;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папка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(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раздел), содержащий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ссылки на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ролики: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   - «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ЕГЭ-2020. Разберем со специалистом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»,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   - «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Я сдам ЕГЭ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»,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   - «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100 баллов для победы» и др. </a:t>
            </a:r>
          </a:p>
        </p:txBody>
      </p:sp>
    </p:spTree>
    <p:extLst>
      <p:ext uri="{BB962C8B-B14F-4D97-AF65-F5344CB8AC3E}">
        <p14:creationId xmlns:p14="http://schemas.microsoft.com/office/powerpoint/2010/main" val="171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733656" cy="835496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b="1" i="1" u="sng" dirty="0">
                <a:solidFill>
                  <a:prstClr val="black"/>
                </a:solidFill>
                <a:effectLst/>
              </a:rPr>
              <a:t>Слайд № </a:t>
            </a:r>
            <a:r>
              <a:rPr lang="ru-RU" sz="2400" b="1" i="1" u="sng" dirty="0" smtClean="0">
                <a:solidFill>
                  <a:prstClr val="black"/>
                </a:solidFill>
                <a:effectLst/>
              </a:rPr>
              <a:t>2</a:t>
            </a:r>
            <a:r>
              <a:rPr lang="ru-RU" sz="2400" dirty="0" smtClean="0">
                <a:solidFill>
                  <a:srgbClr val="2F5897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Актуальные нормативные документы </a:t>
            </a:r>
            <a:endParaRPr lang="ru-RU" sz="2800" b="1" dirty="0">
              <a:solidFill>
                <a:srgbClr val="C00000"/>
              </a:solidFill>
              <a:effectLst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92500" lnSpcReduction="10000"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Федеральный закон от 29.12.2012 № 273-ФЗ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«Об образовании в Российской Федерации»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(ст. 17, 33, 34, 58, 59, 62, 70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…).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Порядок заполнения, учета и выдачи аттестатов об основном общем и среднем общем образовании и дубликатов (приказ Минобрнауки России от 14.02.2014 №115) –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в последней редакции.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 (приказ </a:t>
            </a:r>
            <a:r>
              <a:rPr lang="ru-RU" dirty="0" err="1" smtClean="0">
                <a:solidFill>
                  <a:schemeClr val="tx2"/>
                </a:solidFill>
                <a:latin typeface="Palatino Linotype" pitchFamily="18" charset="0"/>
              </a:rPr>
              <a:t>Минпросвещения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РФ и </a:t>
            </a:r>
            <a:r>
              <a:rPr lang="ru-RU" dirty="0" err="1">
                <a:solidFill>
                  <a:schemeClr val="tx2"/>
                </a:solidFill>
                <a:latin typeface="Palatino Linotype" pitchFamily="18" charset="0"/>
              </a:rPr>
              <a:t>Рособрнадзора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 от 07.11.2018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№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190/1512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). 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основного общего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образования (приказ </a:t>
            </a:r>
            <a:r>
              <a:rPr lang="ru-RU" dirty="0" err="1" smtClean="0">
                <a:solidFill>
                  <a:schemeClr val="tx2"/>
                </a:solidFill>
                <a:latin typeface="Palatino Linotype" pitchFamily="18" charset="0"/>
              </a:rPr>
              <a:t>Минпросвещения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РФ и </a:t>
            </a:r>
            <a:r>
              <a:rPr lang="ru-RU" dirty="0" err="1">
                <a:solidFill>
                  <a:schemeClr val="tx2"/>
                </a:solidFill>
                <a:latin typeface="Palatino Linotype" pitchFamily="18" charset="0"/>
              </a:rPr>
              <a:t>Рособрнадзора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</a:rPr>
              <a:t> от 07.11.2018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№ 189/1513).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Методические рекомендации </a:t>
            </a:r>
            <a:r>
              <a:rPr lang="ru-RU" dirty="0" err="1" smtClean="0">
                <a:solidFill>
                  <a:schemeClr val="tx2"/>
                </a:solidFill>
                <a:latin typeface="Palatino Linotype" pitchFamily="18" charset="0"/>
              </a:rPr>
              <a:t>Рособрнадзора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(письмо от 16.12.2019 №10-1059).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9640" cy="864096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Ссылки на официальные сайты </a:t>
            </a:r>
            <a:endParaRPr lang="ru-RU" sz="2400" b="1" dirty="0">
              <a:solidFill>
                <a:srgbClr val="FF0000"/>
              </a:solidFill>
              <a:effectLst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43841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Официальный информационный портал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http://www.ege.edu.ru/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Официальный информационный портал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CC3300"/>
              </a:buClr>
              <a:buSzPct val="75000"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://gia.edu.ru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ФГУ «Федеральный центр тестирования»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http://www.rustest.ru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3300"/>
              </a:buClr>
              <a:buSzPct val="75000"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http://obrnadzor.gov.ru/ru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 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http://www.fipi.ru/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Самарской области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samregion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Самарское управление министерства образования и науки 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3300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  <a:p>
            <a:pPr algn="ctr">
              <a:buClr>
                <a:srgbClr val="CC3300"/>
              </a:buClr>
              <a:buSzPct val="75000"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http://www.samobr.ru/ </a:t>
            </a:r>
          </a:p>
          <a:p>
            <a:pPr algn="ctr">
              <a:buClr>
                <a:srgbClr val="CC3300"/>
              </a:buClr>
              <a:buSzPct val="75000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624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prstClr val="black"/>
                </a:solidFill>
                <a:ea typeface="+mj-ea"/>
                <a:cs typeface="+mj-cs"/>
              </a:rPr>
              <a:t>Слайд № </a:t>
            </a:r>
            <a:r>
              <a:rPr lang="ru-RU" sz="2400" b="1" i="1" u="sng" dirty="0" smtClean="0">
                <a:solidFill>
                  <a:prstClr val="black"/>
                </a:solidFill>
                <a:ea typeface="+mj-ea"/>
                <a:cs typeface="+mj-cs"/>
              </a:rPr>
              <a:t>4</a:t>
            </a:r>
            <a:r>
              <a:rPr lang="ru-RU" sz="2400" dirty="0" smtClean="0">
                <a:solidFill>
                  <a:srgbClr val="2F5897"/>
                </a:solidFill>
                <a:latin typeface="Times New Roman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89640" cy="864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Федеральный институт педагогических измерений 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http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://www.fipi.ru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/</a:t>
            </a:r>
            <a:endParaRPr lang="ru-RU" sz="2800" b="1" dirty="0">
              <a:solidFill>
                <a:srgbClr val="FF0000"/>
              </a:solidFill>
              <a:effectLst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Демоверсии КИМ ЕГЭ/ОГЭ, в </a:t>
            </a:r>
            <a:r>
              <a:rPr lang="ru-RU" dirty="0" err="1" smtClean="0">
                <a:solidFill>
                  <a:schemeClr val="tx2"/>
                </a:solidFill>
                <a:latin typeface="Palatino Linotype" pitchFamily="18" charset="0"/>
              </a:rPr>
              <a:t>т.ч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. досрочного периода (ответы появились 21.04.2020).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Открытые банки заданий ЕГЭ/ОГЭ.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Тренировочные сборники для подготовки к ГИА обучающихся с ОВЗ.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Методические рекомендации для учителей.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/>
                </a:solidFill>
                <a:latin typeface="Palatino Linotype" pitchFamily="18" charset="0"/>
              </a:rPr>
              <a:t>Видеоконсультации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 для участников ЕГЭ.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33253"/>
            <a:ext cx="180020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1470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076600" cy="17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620688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prstClr val="black"/>
                </a:solidFill>
              </a:rPr>
              <a:t>Слайд № </a:t>
            </a:r>
            <a:r>
              <a:rPr lang="ru-RU" sz="2400" b="1" i="1" u="sng" dirty="0" smtClean="0">
                <a:solidFill>
                  <a:prstClr val="black"/>
                </a:solidFill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67328" cy="864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Федеральный институт педагогических измерений 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http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://www.fipi.ru</a:t>
            </a:r>
            <a:r>
              <a:rPr lang="ru-RU" sz="2800" b="1" u="sng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/</a:t>
            </a:r>
            <a:endParaRPr lang="ru-RU" sz="2800" b="1" dirty="0">
              <a:solidFill>
                <a:srgbClr val="FF0000"/>
              </a:solidFill>
              <a:effectLst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0020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429000"/>
            <a:ext cx="5328593" cy="33432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4500" y="1124744"/>
            <a:ext cx="5256584" cy="316835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u="sng" dirty="0">
                <a:solidFill>
                  <a:prstClr val="black"/>
                </a:solidFill>
              </a:rPr>
              <a:t>Слайд № </a:t>
            </a:r>
            <a:r>
              <a:rPr lang="ru-RU" sz="2400" b="1" i="1" u="sng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504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Домашний час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https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Palatino Linotype" pitchFamily="18" charset="0"/>
                <a:ea typeface="+mn-ea"/>
                <a:cs typeface="Times New Roman" pitchFamily="18" charset="0"/>
              </a:rPr>
              <a:t>://vk.com/minprosvet</a:t>
            </a:r>
            <a:endParaRPr lang="ru-RU" sz="2800" b="1" dirty="0">
              <a:solidFill>
                <a:srgbClr val="FF0000"/>
              </a:solidFill>
              <a:effectLst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Palatino Linotype"/>
            </a:endParaRPr>
          </a:p>
        </p:txBody>
      </p:sp>
      <p:pic>
        <p:nvPicPr>
          <p:cNvPr id="7170" name="Picture 2" descr="\\server\Кормишина Екатерина Анатольевна\Домашний ч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813626" cy="5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86409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№ 11      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Наличие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папки (раздела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),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                         содержащего </a:t>
            </a:r>
            <a:r>
              <a:rPr lang="ru-RU" sz="2400" b="1" dirty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ссылки на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Palatino Linotype" pitchFamily="18" charset="0"/>
                <a:ea typeface="+mn-ea"/>
                <a:cs typeface="+mn-cs"/>
              </a:rPr>
              <a:t>ролики:</a:t>
            </a: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2"/>
                </a:solidFill>
                <a:latin typeface="Palatino Linotype" pitchFamily="18" charset="0"/>
              </a:rPr>
              <a:t>«ЕГЭ-2020. Разберем со специалистом</a:t>
            </a:r>
            <a:r>
              <a:rPr lang="ru-RU" b="1" dirty="0" smtClean="0">
                <a:solidFill>
                  <a:schemeClr val="tx2"/>
                </a:solidFill>
                <a:latin typeface="Palatino Linotype" pitchFamily="18" charset="0"/>
              </a:rPr>
              <a:t>»</a:t>
            </a:r>
          </a:p>
          <a:p>
            <a:r>
              <a:rPr lang="ru-RU" u="sng" dirty="0" smtClean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2"/>
              </a:rPr>
              <a:t>https</a:t>
            </a:r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2"/>
              </a:rPr>
              <a:t>://vk.com/samminobr?w=wall-43217997_4218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3"/>
              </a:rPr>
              <a:t>https://vk.com/samminobr?w=wall-43217997_4207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4"/>
              </a:rPr>
              <a:t>https://www.facebook.com/samminobr/videos/660439348130570/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5"/>
              </a:rPr>
              <a:t>https://www.facebook.com/samminobr/videos/240273290417004/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6"/>
              </a:rPr>
              <a:t>https://www.instagram.com/p/B-_iJ4Rl1xo/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7"/>
              </a:rPr>
              <a:t>https://www.instagram.com/p/B_B9crrlyho/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8"/>
              </a:rPr>
              <a:t>https://twitter.com/samminobr/status/1250679773443108866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r>
              <a:rPr lang="ru-RU" u="sng" dirty="0">
                <a:solidFill>
                  <a:schemeClr val="tx2"/>
                </a:solidFill>
                <a:latin typeface="Palatino Linotype" pitchFamily="18" charset="0"/>
                <a:ea typeface="Times New Roman"/>
                <a:hlinkClick r:id="rId9"/>
              </a:rPr>
              <a:t>https://twitter.com/samminobr/status/1250682684382339072</a:t>
            </a:r>
            <a:endParaRPr lang="ru-RU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  <a:p>
            <a:pPr marL="0" lvl="0" indent="0">
              <a:buNone/>
            </a:pPr>
            <a:endParaRPr lang="ru-RU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503</TotalTime>
  <Words>558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Актуальные вопросы подготовки к ГИА-2020  в условиях дистанционного обучения</vt:lpstr>
      <vt:lpstr>Слайд № 9</vt:lpstr>
      <vt:lpstr>Слайд № 1 Рекомендации по разделу на сайте ОО,  связанному с ГИА</vt:lpstr>
      <vt:lpstr>Слайд № 2 Актуальные нормативные документы </vt:lpstr>
      <vt:lpstr>Ссылки на официальные сайты </vt:lpstr>
      <vt:lpstr>Федеральный институт педагогических измерений http://www.fipi.ru/</vt:lpstr>
      <vt:lpstr>Федеральный институт педагогических измерений http://www.fipi.ru/</vt:lpstr>
      <vt:lpstr>Домашний час https://vk.com/minprosvet</vt:lpstr>
      <vt:lpstr>Слайд № 11             Наличие папки (раздела),                          содержащего ссылки на ролики:</vt:lpstr>
      <vt:lpstr> Слайд № 12         Наличие папки (раздела),                        содержащего ссылки на ролики:</vt:lpstr>
      <vt:lpstr> Слайд № 13            Наличие папки (раздела),                           содержащего ссылки на ролики:</vt:lpstr>
      <vt:lpstr>   Слайд № 15   Онлайн уроки  - приоритет при подготовке к ГИА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подготовки к ГИА-2020 в условиях дистанционного обучения</dc:title>
  <dc:creator>user</dc:creator>
  <cp:lastModifiedBy>Пользователь Windows</cp:lastModifiedBy>
  <cp:revision>39</cp:revision>
  <dcterms:created xsi:type="dcterms:W3CDTF">2020-04-22T11:31:36Z</dcterms:created>
  <dcterms:modified xsi:type="dcterms:W3CDTF">2020-04-24T11:04:07Z</dcterms:modified>
</cp:coreProperties>
</file>