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9" r:id="rId3"/>
    <p:sldId id="291" r:id="rId4"/>
    <p:sldId id="292" r:id="rId5"/>
    <p:sldId id="293" r:id="rId6"/>
    <p:sldId id="280" r:id="rId7"/>
    <p:sldId id="265" r:id="rId8"/>
    <p:sldId id="288" r:id="rId9"/>
    <p:sldId id="276" r:id="rId10"/>
    <p:sldId id="290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66CCFF"/>
    <a:srgbClr val="A7E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441" autoAdjust="0"/>
    <p:restoredTop sz="94718" autoAdjust="0"/>
  </p:normalViewPr>
  <p:slideViewPr>
    <p:cSldViewPr snapToGrid="0">
      <p:cViewPr>
        <p:scale>
          <a:sx n="120" d="100"/>
          <a:sy n="120" d="100"/>
        </p:scale>
        <p:origin x="-11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Лист1!$C$2:$H$2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Лист1!$C$3:$H$3</c:f>
              <c:numCache>
                <c:formatCode>General</c:formatCode>
                <c:ptCount val="6"/>
                <c:pt idx="0">
                  <c:v>40</c:v>
                </c:pt>
                <c:pt idx="1">
                  <c:v>67</c:v>
                </c:pt>
                <c:pt idx="2">
                  <c:v>86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</c:ser>
        <c:dLbls>
          <c:showVal val="1"/>
        </c:dLbls>
        <c:gapWidth val="75"/>
        <c:axId val="66441984"/>
        <c:axId val="34272000"/>
      </c:barChart>
      <c:catAx>
        <c:axId val="66441984"/>
        <c:scaling>
          <c:orientation val="minMax"/>
        </c:scaling>
        <c:axPos val="b"/>
        <c:majorTickMark val="none"/>
        <c:tickLblPos val="nextTo"/>
        <c:crossAx val="34272000"/>
        <c:crosses val="autoZero"/>
        <c:auto val="1"/>
        <c:lblAlgn val="ctr"/>
        <c:lblOffset val="100"/>
      </c:catAx>
      <c:valAx>
        <c:axId val="342720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6441984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Лист1!$C$22:$H$22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Лист1!$C$23:$H$23</c:f>
              <c:numCache>
                <c:formatCode>General</c:formatCode>
                <c:ptCount val="6"/>
                <c:pt idx="0">
                  <c:v>63.1</c:v>
                </c:pt>
                <c:pt idx="1">
                  <c:v>97.4</c:v>
                </c:pt>
                <c:pt idx="2">
                  <c:v>149.9</c:v>
                </c:pt>
                <c:pt idx="3">
                  <c:v>187.9</c:v>
                </c:pt>
                <c:pt idx="4">
                  <c:v>244.3</c:v>
                </c:pt>
                <c:pt idx="5">
                  <c:v>297.60000000000002</c:v>
                </c:pt>
              </c:numCache>
            </c:numRef>
          </c:val>
        </c:ser>
        <c:dLbls>
          <c:showVal val="1"/>
        </c:dLbls>
        <c:gapWidth val="75"/>
        <c:axId val="36467840"/>
        <c:axId val="36469376"/>
      </c:barChart>
      <c:catAx>
        <c:axId val="36467840"/>
        <c:scaling>
          <c:orientation val="minMax"/>
        </c:scaling>
        <c:axPos val="b"/>
        <c:majorTickMark val="none"/>
        <c:tickLblPos val="nextTo"/>
        <c:crossAx val="36469376"/>
        <c:crosses val="autoZero"/>
        <c:auto val="1"/>
        <c:lblAlgn val="ctr"/>
        <c:lblOffset val="100"/>
      </c:catAx>
      <c:valAx>
        <c:axId val="364693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646784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Лист1!$C$24:$H$24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Лист1!$C$25:$H$25</c:f>
              <c:numCache>
                <c:formatCode>General</c:formatCode>
                <c:ptCount val="6"/>
                <c:pt idx="0">
                  <c:v>4000</c:v>
                </c:pt>
                <c:pt idx="1">
                  <c:v>6000</c:v>
                </c:pt>
                <c:pt idx="2">
                  <c:v>8000</c:v>
                </c:pt>
                <c:pt idx="3">
                  <c:v>11000</c:v>
                </c:pt>
                <c:pt idx="4">
                  <c:v>14000</c:v>
                </c:pt>
                <c:pt idx="5">
                  <c:v>18000</c:v>
                </c:pt>
              </c:numCache>
            </c:numRef>
          </c:val>
        </c:ser>
        <c:dLbls>
          <c:showVal val="1"/>
        </c:dLbls>
        <c:gapWidth val="75"/>
        <c:axId val="36484992"/>
        <c:axId val="36486528"/>
      </c:barChart>
      <c:catAx>
        <c:axId val="36484992"/>
        <c:scaling>
          <c:orientation val="minMax"/>
        </c:scaling>
        <c:axPos val="b"/>
        <c:majorTickMark val="none"/>
        <c:tickLblPos val="nextTo"/>
        <c:crossAx val="36486528"/>
        <c:crosses val="autoZero"/>
        <c:auto val="1"/>
        <c:lblAlgn val="ctr"/>
        <c:lblOffset val="100"/>
      </c:catAx>
      <c:valAx>
        <c:axId val="3648652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6484992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Лист1!$C$4:$H$4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Лист1!$C$5:$H$5</c:f>
              <c:numCache>
                <c:formatCode>General</c:formatCode>
                <c:ptCount val="6"/>
                <c:pt idx="0">
                  <c:v>45</c:v>
                </c:pt>
                <c:pt idx="1">
                  <c:v>80</c:v>
                </c:pt>
                <c:pt idx="2">
                  <c:v>120</c:v>
                </c:pt>
                <c:pt idx="3">
                  <c:v>160</c:v>
                </c:pt>
                <c:pt idx="4">
                  <c:v>200</c:v>
                </c:pt>
                <c:pt idx="5">
                  <c:v>240</c:v>
                </c:pt>
              </c:numCache>
            </c:numRef>
          </c:val>
        </c:ser>
        <c:dLbls>
          <c:showVal val="1"/>
        </c:dLbls>
        <c:gapWidth val="75"/>
        <c:axId val="34693120"/>
        <c:axId val="34694656"/>
      </c:barChart>
      <c:catAx>
        <c:axId val="34693120"/>
        <c:scaling>
          <c:orientation val="minMax"/>
        </c:scaling>
        <c:axPos val="b"/>
        <c:majorTickMark val="none"/>
        <c:tickLblPos val="nextTo"/>
        <c:crossAx val="34694656"/>
        <c:crosses val="autoZero"/>
        <c:auto val="1"/>
        <c:lblAlgn val="ctr"/>
        <c:lblOffset val="100"/>
      </c:catAx>
      <c:valAx>
        <c:axId val="3469465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4693120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Лист1!$C$6:$H$6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Лист1!$C$7:$H$7</c:f>
              <c:numCache>
                <c:formatCode>General</c:formatCode>
                <c:ptCount val="6"/>
                <c:pt idx="0">
                  <c:v>15</c:v>
                </c:pt>
                <c:pt idx="1">
                  <c:v>30</c:v>
                </c:pt>
                <c:pt idx="2">
                  <c:v>40</c:v>
                </c:pt>
                <c:pt idx="3">
                  <c:v>50</c:v>
                </c:pt>
                <c:pt idx="4">
                  <c:v>55</c:v>
                </c:pt>
                <c:pt idx="5">
                  <c:v>60</c:v>
                </c:pt>
              </c:numCache>
            </c:numRef>
          </c:val>
        </c:ser>
        <c:dLbls>
          <c:showVal val="1"/>
        </c:dLbls>
        <c:gapWidth val="75"/>
        <c:axId val="34714368"/>
        <c:axId val="34715904"/>
      </c:barChart>
      <c:catAx>
        <c:axId val="34714368"/>
        <c:scaling>
          <c:orientation val="minMax"/>
        </c:scaling>
        <c:axPos val="b"/>
        <c:majorTickMark val="none"/>
        <c:tickLblPos val="nextTo"/>
        <c:crossAx val="34715904"/>
        <c:crosses val="autoZero"/>
        <c:auto val="1"/>
        <c:lblAlgn val="ctr"/>
        <c:lblOffset val="100"/>
      </c:catAx>
      <c:valAx>
        <c:axId val="347159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4714368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Лист1!$C$8:$H$8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Лист1!$C$9:$H$9</c:f>
              <c:numCache>
                <c:formatCode>General</c:formatCode>
                <c:ptCount val="6"/>
                <c:pt idx="5">
                  <c:v>2250</c:v>
                </c:pt>
              </c:numCache>
            </c:numRef>
          </c:val>
        </c:ser>
        <c:dLbls>
          <c:showVal val="1"/>
        </c:dLbls>
        <c:gapWidth val="75"/>
        <c:axId val="35214848"/>
        <c:axId val="35216384"/>
      </c:barChart>
      <c:catAx>
        <c:axId val="35214848"/>
        <c:scaling>
          <c:orientation val="minMax"/>
        </c:scaling>
        <c:axPos val="b"/>
        <c:majorTickMark val="none"/>
        <c:tickLblPos val="nextTo"/>
        <c:crossAx val="35216384"/>
        <c:crosses val="autoZero"/>
        <c:auto val="1"/>
        <c:lblAlgn val="ctr"/>
        <c:lblOffset val="100"/>
      </c:catAx>
      <c:valAx>
        <c:axId val="3521638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5214848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Лист1!$C$10:$H$10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Лист1!$C$11:$H$11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</c:ser>
        <c:dLbls>
          <c:showVal val="1"/>
        </c:dLbls>
        <c:gapWidth val="75"/>
        <c:axId val="35232000"/>
        <c:axId val="35250176"/>
      </c:barChart>
      <c:catAx>
        <c:axId val="35232000"/>
        <c:scaling>
          <c:orientation val="minMax"/>
        </c:scaling>
        <c:axPos val="b"/>
        <c:majorTickMark val="none"/>
        <c:tickLblPos val="nextTo"/>
        <c:crossAx val="35250176"/>
        <c:crosses val="autoZero"/>
        <c:auto val="1"/>
        <c:lblAlgn val="ctr"/>
        <c:lblOffset val="100"/>
      </c:catAx>
      <c:valAx>
        <c:axId val="352501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5232000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Лист1!$C$26:$H$26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Лист1!$C$27:$H$27</c:f>
              <c:numCache>
                <c:formatCode>General</c:formatCode>
                <c:ptCount val="6"/>
                <c:pt idx="0">
                  <c:v>60</c:v>
                </c:pt>
                <c:pt idx="1">
                  <c:v>120</c:v>
                </c:pt>
                <c:pt idx="2">
                  <c:v>180</c:v>
                </c:pt>
                <c:pt idx="3">
                  <c:v>270</c:v>
                </c:pt>
                <c:pt idx="4">
                  <c:v>360</c:v>
                </c:pt>
                <c:pt idx="5">
                  <c:v>450</c:v>
                </c:pt>
              </c:numCache>
            </c:numRef>
          </c:val>
        </c:ser>
        <c:dLbls>
          <c:showVal val="1"/>
        </c:dLbls>
        <c:gapWidth val="75"/>
        <c:axId val="35189120"/>
        <c:axId val="35190656"/>
      </c:barChart>
      <c:catAx>
        <c:axId val="35189120"/>
        <c:scaling>
          <c:orientation val="minMax"/>
        </c:scaling>
        <c:axPos val="b"/>
        <c:majorTickMark val="none"/>
        <c:tickLblPos val="nextTo"/>
        <c:crossAx val="35190656"/>
        <c:crosses val="autoZero"/>
        <c:auto val="1"/>
        <c:lblAlgn val="ctr"/>
        <c:lblOffset val="100"/>
      </c:catAx>
      <c:valAx>
        <c:axId val="3519065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5189120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Лист1!$C$28:$H$28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Лист1!$C$29:$H$29</c:f>
              <c:numCache>
                <c:formatCode>General</c:formatCode>
                <c:ptCount val="6"/>
                <c:pt idx="0">
                  <c:v>82</c:v>
                </c:pt>
                <c:pt idx="1">
                  <c:v>84</c:v>
                </c:pt>
                <c:pt idx="2">
                  <c:v>85</c:v>
                </c:pt>
                <c:pt idx="3">
                  <c:v>87</c:v>
                </c:pt>
                <c:pt idx="4">
                  <c:v>89</c:v>
                </c:pt>
                <c:pt idx="5">
                  <c:v>90</c:v>
                </c:pt>
              </c:numCache>
            </c:numRef>
          </c:val>
        </c:ser>
        <c:dLbls>
          <c:showVal val="1"/>
        </c:dLbls>
        <c:gapWidth val="75"/>
        <c:axId val="36336768"/>
        <c:axId val="36338304"/>
      </c:barChart>
      <c:catAx>
        <c:axId val="36336768"/>
        <c:scaling>
          <c:orientation val="minMax"/>
        </c:scaling>
        <c:axPos val="b"/>
        <c:majorTickMark val="none"/>
        <c:tickLblPos val="nextTo"/>
        <c:crossAx val="36338304"/>
        <c:crosses val="autoZero"/>
        <c:auto val="1"/>
        <c:lblAlgn val="ctr"/>
        <c:lblOffset val="100"/>
      </c:catAx>
      <c:valAx>
        <c:axId val="363383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6336768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Лист1!$C$18:$H$18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Лист1!$C$19:$H$19</c:f>
              <c:numCache>
                <c:formatCode>General</c:formatCode>
                <c:ptCount val="6"/>
                <c:pt idx="0">
                  <c:v>78.5</c:v>
                </c:pt>
                <c:pt idx="1">
                  <c:v>78.5</c:v>
                </c:pt>
                <c:pt idx="2">
                  <c:v>78.5</c:v>
                </c:pt>
                <c:pt idx="3">
                  <c:v>79</c:v>
                </c:pt>
                <c:pt idx="4">
                  <c:v>79.5</c:v>
                </c:pt>
                <c:pt idx="5">
                  <c:v>80</c:v>
                </c:pt>
              </c:numCache>
            </c:numRef>
          </c:val>
        </c:ser>
        <c:dLbls>
          <c:showVal val="1"/>
        </c:dLbls>
        <c:gapWidth val="75"/>
        <c:axId val="36367744"/>
        <c:axId val="36410496"/>
      </c:barChart>
      <c:catAx>
        <c:axId val="36367744"/>
        <c:scaling>
          <c:orientation val="minMax"/>
        </c:scaling>
        <c:axPos val="b"/>
        <c:majorTickMark val="none"/>
        <c:tickLblPos val="nextTo"/>
        <c:crossAx val="36410496"/>
        <c:crosses val="autoZero"/>
        <c:auto val="1"/>
        <c:lblAlgn val="ctr"/>
        <c:lblOffset val="100"/>
      </c:catAx>
      <c:valAx>
        <c:axId val="3641049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6367744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Лист1!$C$20:$H$20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Лист1!$C$21:$H$21</c:f>
              <c:numCache>
                <c:formatCode>General</c:formatCode>
                <c:ptCount val="6"/>
                <c:pt idx="0">
                  <c:v>2600</c:v>
                </c:pt>
                <c:pt idx="1">
                  <c:v>4500</c:v>
                </c:pt>
                <c:pt idx="2">
                  <c:v>8600</c:v>
                </c:pt>
                <c:pt idx="3">
                  <c:v>13100</c:v>
                </c:pt>
                <c:pt idx="4">
                  <c:v>18100</c:v>
                </c:pt>
                <c:pt idx="5">
                  <c:v>23200</c:v>
                </c:pt>
              </c:numCache>
            </c:numRef>
          </c:val>
        </c:ser>
        <c:dLbls>
          <c:showVal val="1"/>
        </c:dLbls>
        <c:gapWidth val="75"/>
        <c:axId val="36434304"/>
        <c:axId val="36435840"/>
      </c:barChart>
      <c:catAx>
        <c:axId val="36434304"/>
        <c:scaling>
          <c:orientation val="minMax"/>
        </c:scaling>
        <c:axPos val="b"/>
        <c:majorTickMark val="none"/>
        <c:tickLblPos val="nextTo"/>
        <c:crossAx val="36435840"/>
        <c:crosses val="autoZero"/>
        <c:auto val="1"/>
        <c:lblAlgn val="ctr"/>
        <c:lblOffset val="100"/>
      </c:catAx>
      <c:valAx>
        <c:axId val="3643584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6434304"/>
        <c:crosses val="autoZero"/>
        <c:crossBetween val="between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4678"/>
            <a:ext cx="5487041" cy="4476512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96100" y="2949199"/>
            <a:ext cx="1675389" cy="214248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F5C2332-5309-4435-B45C-F923A7250E5A}"/>
              </a:ext>
            </a:extLst>
          </p:cNvPr>
          <p:cNvSpPr/>
          <p:nvPr/>
        </p:nvSpPr>
        <p:spPr>
          <a:xfrm>
            <a:off x="633048" y="4628714"/>
            <a:ext cx="6028102" cy="2824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16199" y="1017312"/>
            <a:ext cx="6766778" cy="3111410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 реализации в Самарской области региональных проектов «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Современная школа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», 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«Поддержка семей, имеющих детей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», </a:t>
            </a:r>
            <a:b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Успех каждого ребёнка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» национального проекта «Образование»</a:t>
            </a:r>
            <a:endParaRPr lang="ru-RU" sz="2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65498" y="4624061"/>
            <a:ext cx="3060340" cy="29659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01.01.2019 – 31.12.2024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251" y="5217485"/>
            <a:ext cx="86663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Пинская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Е.О., заместитель министра – руководитель департамента общего образования и проектно-аналитической деятельности Минобрнауки Самарской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области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 февраля 2019 г.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Мероприятия в рамках нацпроекта «Образование»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2019 году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D280B196-97F5-434F-9E6C-1BA11DB7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882" y="1058900"/>
            <a:ext cx="8787740" cy="5587558"/>
          </a:xfrm>
        </p:spPr>
        <p:txBody>
          <a:bodyPr>
            <a:noAutofit/>
          </a:bodyPr>
          <a:lstStyle/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Реализация с начала нового учебного года в школах Самарской области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механизма сетевого взаимодействия </a:t>
            </a:r>
            <a:r>
              <a:rPr lang="ru-RU" sz="2200" dirty="0" smtClean="0">
                <a:latin typeface="+mn-lt"/>
              </a:rPr>
              <a:t>с другими образовательными организациями в рамках учебной деятельности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Создание с </a:t>
            </a:r>
            <a:r>
              <a:rPr lang="ru-RU" sz="2200" dirty="0">
                <a:latin typeface="+mn-lt"/>
              </a:rPr>
              <a:t>1 января 2019 </a:t>
            </a:r>
            <a:r>
              <a:rPr lang="ru-RU" sz="2200" dirty="0" smtClean="0">
                <a:latin typeface="+mn-lt"/>
              </a:rPr>
              <a:t>года условий </a:t>
            </a:r>
            <a:r>
              <a:rPr lang="ru-RU" sz="2200" dirty="0">
                <a:latin typeface="+mn-lt"/>
              </a:rPr>
              <a:t>для организации </a:t>
            </a:r>
            <a:r>
              <a:rPr lang="ru-RU" sz="2200" b="1" dirty="0">
                <a:solidFill>
                  <a:srgbClr val="FF0000"/>
                </a:solidFill>
                <a:latin typeface="+mn-lt"/>
              </a:rPr>
              <a:t>психологической поддержки </a:t>
            </a:r>
            <a:r>
              <a:rPr lang="ru-RU" sz="2200" dirty="0">
                <a:latin typeface="+mn-lt"/>
              </a:rPr>
              <a:t>детей в каждой </a:t>
            </a:r>
            <a:r>
              <a:rPr lang="ru-RU" sz="2200" dirty="0" smtClean="0">
                <a:latin typeface="+mn-lt"/>
              </a:rPr>
              <a:t>образовательной </a:t>
            </a:r>
            <a:r>
              <a:rPr lang="ru-RU" sz="2200" dirty="0">
                <a:latin typeface="+mn-lt"/>
              </a:rPr>
              <a:t>организации Самарской области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Обновление</a:t>
            </a:r>
            <a:r>
              <a:rPr lang="ru-RU" sz="2200" dirty="0">
                <a:latin typeface="+mn-lt"/>
              </a:rPr>
              <a:t> </a:t>
            </a:r>
            <a:r>
              <a:rPr lang="ru-RU" sz="2200" dirty="0" smtClean="0">
                <a:latin typeface="+mn-lt"/>
              </a:rPr>
              <a:t>материально-технической базы </a:t>
            </a:r>
            <a:r>
              <a:rPr lang="ru-RU" sz="2200" dirty="0">
                <a:latin typeface="+mn-lt"/>
              </a:rPr>
              <a:t>кабинетов</a:t>
            </a:r>
            <a:r>
              <a:rPr lang="ru-RU" sz="2200" b="1" dirty="0">
                <a:solidFill>
                  <a:srgbClr val="FF0000"/>
                </a:solidFill>
                <a:latin typeface="+mn-lt"/>
              </a:rPr>
              <a:t> «Технологии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» в 24 школах</a:t>
            </a:r>
            <a:r>
              <a:rPr lang="ru-RU" sz="2200" b="1" dirty="0" smtClean="0">
                <a:latin typeface="+mn-lt"/>
              </a:rPr>
              <a:t> </a:t>
            </a:r>
            <a:r>
              <a:rPr lang="ru-RU" sz="2200" dirty="0" smtClean="0">
                <a:latin typeface="+mn-lt"/>
              </a:rPr>
              <a:t>области</a:t>
            </a:r>
            <a:endParaRPr lang="ru-RU" sz="2200" b="1" dirty="0" smtClean="0">
              <a:latin typeface="+mn-lt"/>
            </a:endParaRP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Создание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19 мини-кванториумов</a:t>
            </a:r>
            <a:endParaRPr lang="ru-RU" sz="2200" b="1" dirty="0">
              <a:solidFill>
                <a:srgbClr val="FF0000"/>
              </a:solidFill>
              <a:latin typeface="+mn-lt"/>
            </a:endParaRPr>
          </a:p>
          <a:p>
            <a:pPr marL="450850" indent="-450850">
              <a:spcBef>
                <a:spcPts val="0"/>
              </a:spcBef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Участие в</a:t>
            </a:r>
            <a:r>
              <a:rPr lang="ru-RU" sz="2200" b="1" dirty="0" smtClean="0">
                <a:latin typeface="+mn-lt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федеральных конкурсах</a:t>
            </a:r>
            <a:r>
              <a:rPr lang="ru-RU" sz="2200" b="1" dirty="0" smtClean="0">
                <a:latin typeface="+mn-lt"/>
              </a:rPr>
              <a:t>: 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</a:t>
            </a:r>
            <a:r>
              <a:rPr lang="ru-RU" sz="2200" dirty="0">
                <a:latin typeface="+mn-lt"/>
              </a:rPr>
              <a:t>созданию стационарного кванториума; </a:t>
            </a:r>
            <a:endParaRPr lang="ru-RU" sz="2200" dirty="0" smtClean="0">
              <a:latin typeface="+mn-lt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</a:t>
            </a:r>
            <a:r>
              <a:rPr lang="ru-RU" sz="2200" dirty="0">
                <a:latin typeface="+mn-lt"/>
              </a:rPr>
              <a:t>созданию центров цифрового и гуманитарного профилей; </a:t>
            </a:r>
            <a:endParaRPr lang="ru-RU" sz="2200" dirty="0" smtClean="0">
              <a:latin typeface="+mn-lt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обновлению МТБ коррекционных школ; 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реализации образ. организациями инновационных проектов;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созданию учебных лабораторий в школах, осуществляющих взаимодействие с аграрными университетами</a:t>
            </a:r>
            <a:endParaRPr lang="ru-RU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2359136"/>
              </p:ext>
            </p:extLst>
          </p:nvPr>
        </p:nvGraphicFramePr>
        <p:xfrm>
          <a:off x="174171" y="1109135"/>
          <a:ext cx="8708571" cy="5806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27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626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894"/>
              </a:tblGrid>
              <a:tr h="602707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Результаты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Показатели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91552"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всех муниципальных образованиях имеются условия, обеспечивающие:</a:t>
                      </a:r>
                    </a:p>
                    <a:p>
                      <a:pPr marL="369888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подготовку обучающихся к самостоятельной трудовой жизни в условиях рыночной экономики;</a:t>
                      </a:r>
                    </a:p>
                    <a:p>
                      <a:pPr marL="369888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формирование у обучающихся современных технологических и гуманитарных компетенций и навыков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9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Повышение степени сформированности функциональной грамотности у обучающихся Самарской области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100%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муниципальных образований обновлено содержание и методы освоения предметной области «Технология» и других предметных областей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менее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40 тыс.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обучающихся охвачено программами цифрового, естественнонаучного и гуманитарного профилей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общеобразовательных организаций проведена оценка качества общего образования на основе практики международных исследований качества подготовки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Оснащение общеобразовательных учреждений современным оборудованием для реализации образовательной области «Технология» (в 2019-2021 годы –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организации)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Организация и проведение комплекса мероприятий, направленного на развитие функциональной грамотности обучающихся Самарской области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«Современная школа»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«Современная школа»</a:t>
            </a:r>
          </a:p>
          <a:p>
            <a:endParaRPr lang="ru-RU" sz="2400" b="1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334866"/>
            <a:ext cx="7670800" cy="5265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значение, корректируемое ежегодно по итогам федеральных конкурсных отборов</a:t>
            </a:r>
          </a:p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 в случае выделения федеральных средств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524398"/>
              </p:ext>
            </p:extLst>
          </p:nvPr>
        </p:nvGraphicFramePr>
        <p:xfrm>
          <a:off x="232229" y="1076656"/>
          <a:ext cx="8679542" cy="52606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39771"/>
                <a:gridCol w="4339771"/>
              </a:tblGrid>
              <a:tr h="752669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effectLst/>
                        </a:rPr>
                        <a:t>Доля муниципальных </a:t>
                      </a:r>
                      <a:r>
                        <a:rPr lang="ru-RU" sz="1600" b="0" dirty="0" smtClean="0">
                          <a:effectLst/>
                        </a:rPr>
                        <a:t>образований, </a:t>
                      </a:r>
                      <a:r>
                        <a:rPr lang="ru-RU" sz="1600" b="0" dirty="0">
                          <a:effectLst/>
                        </a:rPr>
                        <a:t>в которых 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</a:rPr>
                        <a:t>обновлено содержание </a:t>
                      </a:r>
                      <a:r>
                        <a:rPr lang="ru-RU" sz="1600" b="0" dirty="0">
                          <a:effectLst/>
                        </a:rPr>
                        <a:t>и методы обучения предметной области 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</a:rPr>
                        <a:t>«Технология» </a:t>
                      </a:r>
                      <a:r>
                        <a:rPr lang="ru-RU" sz="1600" b="0" dirty="0">
                          <a:effectLst/>
                        </a:rPr>
                        <a:t>и других предметных областей,</a:t>
                      </a:r>
                      <a:r>
                        <a:rPr lang="ru-RU" sz="1600" b="1" i="1" dirty="0">
                          <a:effectLst/>
                        </a:rPr>
                        <a:t> </a:t>
                      </a:r>
                      <a:r>
                        <a:rPr lang="ru-RU" sz="1600" b="1" i="1" dirty="0" smtClean="0">
                          <a:effectLst/>
                        </a:rPr>
                        <a:t>%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  <a:tr h="1227709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Число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школ,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расположенных </a:t>
                      </a:r>
                      <a:r>
                        <a:rPr lang="ru-RU" sz="1600" dirty="0">
                          <a:effectLst/>
                        </a:rPr>
                        <a:t>в сельской местности и малых городах, </a:t>
                      </a:r>
                      <a:r>
                        <a:rPr lang="ru-RU" sz="1600" dirty="0" smtClean="0">
                          <a:effectLst/>
                        </a:rPr>
                        <a:t>в которых</a:t>
                      </a:r>
                      <a:r>
                        <a:rPr lang="ru-RU" sz="1600" baseline="0" dirty="0" smtClean="0">
                          <a:effectLst/>
                        </a:rPr>
                        <a:t> созданы 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effectLst/>
                        </a:rPr>
                        <a:t>центры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цифрового 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гуманитарного профилей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b="1" i="1" dirty="0">
                          <a:effectLst/>
                        </a:rPr>
                        <a:t>единиц нарастающим итогом к 2018 году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  <a:tr h="1086551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Численность обучающихся, охваченных </a:t>
                      </a:r>
                      <a:r>
                        <a:rPr lang="ru-RU" sz="1600" dirty="0">
                          <a:effectLst/>
                        </a:rPr>
                        <a:t>основными и дополнительными общеобразовательными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программами цифрового, естественнонаучного и гуманитарного профилей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b="1" i="1" dirty="0">
                          <a:effectLst/>
                        </a:rPr>
                        <a:t>тыс. человек нарастающим итогом к 2018 </a:t>
                      </a:r>
                      <a:r>
                        <a:rPr lang="ru-RU" sz="1600" b="1" i="1" dirty="0" smtClean="0">
                          <a:effectLst/>
                        </a:rPr>
                        <a:t>году</a:t>
                      </a:r>
                    </a:p>
                    <a:p>
                      <a:pPr marL="71755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300" b="1" i="1" dirty="0" smtClean="0">
                        <a:effectLst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  <a:tr h="917484">
                <a:tc>
                  <a:txBody>
                    <a:bodyPr/>
                    <a:lstStyle/>
                    <a:p>
                      <a:pPr marL="71755" algn="l">
                        <a:lnSpc>
                          <a:spcPts val="16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Число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созданных новых мест </a:t>
                      </a:r>
                      <a:r>
                        <a:rPr lang="ru-RU" sz="1600" dirty="0">
                          <a:effectLst/>
                        </a:rPr>
                        <a:t>в общеобразовательных организациях, расположенных в сельской местности и поселках городского типа, </a:t>
                      </a:r>
                      <a:r>
                        <a:rPr lang="ru-RU" sz="1600" b="1" i="1" dirty="0">
                          <a:effectLst/>
                        </a:rPr>
                        <a:t>человек нарастающим итогом к 2018 году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6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  <a:tr h="921404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коррекционных школ, в которых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обновлена МТБ</a:t>
                      </a:r>
                      <a:r>
                        <a:rPr lang="ru-RU" sz="1600" dirty="0" smtClean="0">
                          <a:effectLst/>
                        </a:rPr>
                        <a:t>, </a:t>
                      </a:r>
                      <a:r>
                        <a:rPr lang="ru-RU" sz="1600" b="1" i="1" dirty="0" smtClean="0">
                          <a:effectLst/>
                        </a:rPr>
                        <a:t>единиц нарастающим итогом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grpSp>
        <p:nvGrpSpPr>
          <p:cNvPr id="33" name="Группа 32"/>
          <p:cNvGrpSpPr/>
          <p:nvPr/>
        </p:nvGrpSpPr>
        <p:grpSpPr>
          <a:xfrm>
            <a:off x="4717143" y="1156357"/>
            <a:ext cx="4294268" cy="5212669"/>
            <a:chOff x="4717143" y="1088117"/>
            <a:chExt cx="4294268" cy="5212669"/>
          </a:xfrm>
        </p:grpSpPr>
        <p:graphicFrame>
          <p:nvGraphicFramePr>
            <p:cNvPr id="10" name="Диаграмма 9"/>
            <p:cNvGraphicFramePr/>
            <p:nvPr>
              <p:extLst>
                <p:ext uri="{D42A27DB-BD31-4B8C-83A1-F6EECF244321}">
                  <p14:modId xmlns:p14="http://schemas.microsoft.com/office/powerpoint/2010/main" xmlns="" val="1360887420"/>
                </p:ext>
              </p:extLst>
            </p:nvPr>
          </p:nvGraphicFramePr>
          <p:xfrm>
            <a:off x="4796971" y="1088117"/>
            <a:ext cx="4056743" cy="7842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xmlns="" val="1603665951"/>
                </p:ext>
              </p:extLst>
            </p:nvPr>
          </p:nvGraphicFramePr>
          <p:xfrm>
            <a:off x="4717143" y="1839685"/>
            <a:ext cx="4078514" cy="12808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Диаграмма 12"/>
            <p:cNvGraphicFramePr/>
            <p:nvPr>
              <p:extLst>
                <p:ext uri="{D42A27DB-BD31-4B8C-83A1-F6EECF244321}">
                  <p14:modId xmlns:p14="http://schemas.microsoft.com/office/powerpoint/2010/main" xmlns="" val="158286403"/>
                </p:ext>
              </p:extLst>
            </p:nvPr>
          </p:nvGraphicFramePr>
          <p:xfrm>
            <a:off x="4731657" y="3265713"/>
            <a:ext cx="4107542" cy="9434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4" name="Диаграмма 13"/>
            <p:cNvGraphicFramePr/>
            <p:nvPr>
              <p:extLst>
                <p:ext uri="{D42A27DB-BD31-4B8C-83A1-F6EECF244321}">
                  <p14:modId xmlns:p14="http://schemas.microsoft.com/office/powerpoint/2010/main" xmlns="" val="1176249846"/>
                </p:ext>
              </p:extLst>
            </p:nvPr>
          </p:nvGraphicFramePr>
          <p:xfrm>
            <a:off x="4760685" y="4310743"/>
            <a:ext cx="4143829" cy="8273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5" name="Диаграмма 14"/>
            <p:cNvGraphicFramePr/>
            <p:nvPr>
              <p:extLst>
                <p:ext uri="{D42A27DB-BD31-4B8C-83A1-F6EECF244321}">
                  <p14:modId xmlns:p14="http://schemas.microsoft.com/office/powerpoint/2010/main" xmlns="" val="2840550749"/>
                </p:ext>
              </p:extLst>
            </p:nvPr>
          </p:nvGraphicFramePr>
          <p:xfrm>
            <a:off x="4775199" y="5196113"/>
            <a:ext cx="4143829" cy="11046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8532440" y="4293096"/>
              <a:ext cx="478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24681" y="3410013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66179" y="338166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72237" y="3296599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710191" y="3285965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365968" y="3271784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62639" y="5451463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824681" y="5568512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53798" y="2212081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27195" y="211993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54519" y="200297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703106" y="1907272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337617" y="1808027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107674" y="5352306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45628" y="5267241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22673" y="5199896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545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1794738"/>
              </p:ext>
            </p:extLst>
          </p:nvPr>
        </p:nvGraphicFramePr>
        <p:xfrm>
          <a:off x="95536" y="1290651"/>
          <a:ext cx="8925636" cy="4251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490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318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/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Во всех муниципалитетах созданы условия для получения высококачественной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психолого-педагогической, методической и консультативной помощи: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родителями детей, 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гражданами, желающими принять на воспитание в свои семьи детей, оставшихся без попечения родителей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450 тыс.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родителей получили психолого-педагогическую, методическую и консультативную помощь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90%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граждан положительно оценили качество психолого-педагогической, методической и консультативной помощи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Обеспечение деятельности региональной службы ранней помощи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3649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«Поддержка семей, имеющих детей»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3372938"/>
              </p:ext>
            </p:extLst>
          </p:nvPr>
        </p:nvGraphicFramePr>
        <p:xfrm>
          <a:off x="177420" y="1364781"/>
          <a:ext cx="8775510" cy="414891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/>
                <a:gridCol w="4387755"/>
              </a:tblGrid>
              <a:tr h="2093032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</a:rPr>
                        <a:t>Количество услуг психолого-педагогической, методической и консультативной помощи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родителям (законным представителям) детей, а также гражданам, желающим принять на воспитание в свои семьи детей, оставшихся без попечения родителей, в том числе с привлечением некоммерческих организаций, нарастающим итогом с 2019 года, </a:t>
                      </a: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тыс. единиц 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  <a:tr h="2055883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</a:rPr>
                        <a:t>Доля граждан, положительно оценивших качество услуг </a:t>
                      </a:r>
                      <a:r>
                        <a:rPr lang="ru-RU" sz="1600" b="0" dirty="0" smtClean="0">
                          <a:effectLst/>
                          <a:latin typeface="+mn-lt"/>
                          <a:ea typeface="Arial Unicode MS"/>
                        </a:rPr>
                        <a:t>психолого-педагогической, методической и консультативной помощи, от общего числа обратившихся за услугой, </a:t>
                      </a:r>
                      <a:r>
                        <a:rPr lang="ru-RU" sz="1600" b="1" i="1" dirty="0" smtClean="0">
                          <a:effectLst/>
                          <a:latin typeface="+mn-lt"/>
                          <a:ea typeface="Arial Unicode MS"/>
                        </a:rPr>
                        <a:t>% 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«Поддержка семей, имеющих детей»»</a:t>
            </a:r>
          </a:p>
          <a:p>
            <a:endParaRPr lang="ru-RU" sz="2400" b="1" dirty="0"/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xmlns="" val="4042553082"/>
              </p:ext>
            </p:extLst>
          </p:nvPr>
        </p:nvGraphicFramePr>
        <p:xfrm>
          <a:off x="4435522" y="1378424"/>
          <a:ext cx="4544705" cy="1951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xmlns="" val="2263710011"/>
              </p:ext>
            </p:extLst>
          </p:nvPr>
        </p:nvGraphicFramePr>
        <p:xfrm>
          <a:off x="4462818" y="3493827"/>
          <a:ext cx="4469642" cy="2006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204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8388933"/>
              </p:ext>
            </p:extLst>
          </p:nvPr>
        </p:nvGraphicFramePr>
        <p:xfrm>
          <a:off x="95536" y="1072283"/>
          <a:ext cx="8925636" cy="5791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490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318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/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Каждый ребёнок имеет возможность  получать доп. образование по максимально широкому спектру программ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всех школах дети имеют возможность осознанно выбрать свою проф.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траекторию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пути карьерного развития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Детям, имеющим склонности к НТТ предоставлена возможность ускоренного развития инженерных, исследовательских навыков на основе проектной деятельности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детей в возрасте от 5 до 18 лет охвачены дополнительным образованием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школьников приняли участие в открытых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онлайн-уроках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проекта "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ПРОектория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ранняя профориентация)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23,2 тыс.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детей</a:t>
                      </a:r>
                      <a:r>
                        <a:rPr lang="ru-RU" sz="1600" baseline="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охвачены деятельностью «</a:t>
                      </a:r>
                      <a:r>
                        <a:rPr lang="ru-RU" sz="1600" dirty="0" err="1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Кванториумов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» и других проектов (программ естественнонаучной и технической направленностей)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Проведение межрегионального форума «Школьный  НАНОГРАД»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Выплаты премий и поощрений Губернатора Самарской области: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победителям и призерам всероссийской олимпиады школьников разных уровней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победителям и призерам всероссийских, международных олимпиад и конкурсов проф.мастерства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одаренных детей и подростков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Организация дистанционного обучения детей-инвалидов, в т.ч. по доп.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общеобр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программам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«Успех каждого ребёнка»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9810078"/>
              </p:ext>
            </p:extLst>
          </p:nvPr>
        </p:nvGraphicFramePr>
        <p:xfrm>
          <a:off x="177420" y="1105469"/>
          <a:ext cx="8775510" cy="53542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/>
                <a:gridCol w="4387755"/>
              </a:tblGrid>
              <a:tr h="1160059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Доля детей в возрасте от 5 до 18 лет, 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охваченных дополнительным образованием</a:t>
                      </a:r>
                      <a:r>
                        <a:rPr lang="ru-RU" sz="1600" b="0" dirty="0" smtClean="0">
                          <a:effectLst/>
                        </a:rPr>
                        <a:t>, </a:t>
                      </a:r>
                      <a:r>
                        <a:rPr lang="ru-RU" sz="1600" b="1" dirty="0" smtClean="0">
                          <a:effectLst/>
                        </a:rPr>
                        <a:t>%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  <a:tr h="1364776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детей, охваченных деятельностью детских технопарков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«Кванториум» </a:t>
                      </a:r>
                      <a:r>
                        <a:rPr lang="ru-RU" sz="1600" dirty="0" smtClean="0">
                          <a:effectLst/>
                        </a:rPr>
                        <a:t>и других проектов</a:t>
                      </a:r>
                      <a:r>
                        <a:rPr lang="ru-RU" sz="1600" baseline="0" dirty="0" smtClean="0">
                          <a:effectLst/>
                        </a:rPr>
                        <a:t> (программ)</a:t>
                      </a:r>
                      <a:r>
                        <a:rPr lang="ru-RU" sz="1600" dirty="0" smtClean="0">
                          <a:effectLst/>
                        </a:rPr>
                        <a:t> естественнонаучной и технической направленностей, соответствующих приоритетным направлениям технологического развития РФ, </a:t>
                      </a:r>
                      <a:r>
                        <a:rPr lang="ru-RU" sz="1600" b="1" dirty="0" smtClean="0">
                          <a:effectLst/>
                        </a:rPr>
                        <a:t>человек, нарастающим итогом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  <a:tr h="1206558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участников открытых онлайн-уроков, реализуемых с учетом опыта цикла открытых уроков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effectLst/>
                        </a:rPr>
                        <a:t>Проектория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»</a:t>
                      </a:r>
                      <a:r>
                        <a:rPr lang="ru-RU" sz="1600" dirty="0" smtClean="0">
                          <a:effectLst/>
                        </a:rPr>
                        <a:t> или иных аналогичных проектов, направленных на раннюю профориентацию, </a:t>
                      </a:r>
                      <a:r>
                        <a:rPr lang="ru-RU" sz="1600" b="1" dirty="0" smtClean="0">
                          <a:effectLst/>
                        </a:rPr>
                        <a:t>тыс. чел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  <a:tr h="1451006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детей, получивших рекомендации по построению индивидуального учебного плана с учетом реализации проекта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«Билет в будущее»</a:t>
                      </a:r>
                      <a:r>
                        <a:rPr lang="ru-RU" sz="1600" dirty="0" smtClean="0">
                          <a:effectLst/>
                        </a:rPr>
                        <a:t>, </a:t>
                      </a:r>
                      <a:r>
                        <a:rPr lang="ru-RU" sz="1600" b="1" dirty="0" smtClean="0">
                          <a:effectLst/>
                        </a:rPr>
                        <a:t>человек, нарастающим итогом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510700"/>
            <a:ext cx="7670800" cy="323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значение, корректируемое ежегодно по итогам федеральных конкурсных отборов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«Успех каждого ребенка»</a:t>
            </a:r>
          </a:p>
          <a:p>
            <a:endParaRPr lang="ru-RU" sz="2400" b="1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2406386599"/>
              </p:ext>
            </p:extLst>
          </p:nvPr>
        </p:nvGraphicFramePr>
        <p:xfrm>
          <a:off x="4619768" y="1115704"/>
          <a:ext cx="4333164" cy="113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1857755498"/>
              </p:ext>
            </p:extLst>
          </p:nvPr>
        </p:nvGraphicFramePr>
        <p:xfrm>
          <a:off x="4572000" y="2316707"/>
          <a:ext cx="4380931" cy="1245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1072721937"/>
              </p:ext>
            </p:extLst>
          </p:nvPr>
        </p:nvGraphicFramePr>
        <p:xfrm>
          <a:off x="4571999" y="3589361"/>
          <a:ext cx="4408227" cy="139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3417363004"/>
              </p:ext>
            </p:extLst>
          </p:nvPr>
        </p:nvGraphicFramePr>
        <p:xfrm>
          <a:off x="4572000" y="4981433"/>
          <a:ext cx="4464496" cy="1402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582661" y="2252288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77665" y="2358134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06484" y="2475356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75102" y="2584540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06351" y="2696152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37599" y="2731487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4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Заголовок 1">
            <a:extLst>
              <a:ext uri="{FF2B5EF4-FFF2-40B4-BE49-F238E27FC236}">
                <a16:creationId xmlns="" xmlns:a16="http://schemas.microsoft.com/office/drawing/2014/main" id="{20012359-BFBC-4189-AA84-A5B7F1F19A5E}"/>
              </a:ext>
            </a:extLst>
          </p:cNvPr>
          <p:cNvSpPr txBox="1">
            <a:spLocks/>
          </p:cNvSpPr>
          <p:nvPr/>
        </p:nvSpPr>
        <p:spPr>
          <a:xfrm>
            <a:off x="485775" y="341502"/>
            <a:ext cx="7798673" cy="4878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600" kern="1200" dirty="0">
                <a:solidFill>
                  <a:srgbClr val="009BD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sz="2400" b="1" dirty="0">
                <a:solidFill>
                  <a:schemeClr val="accent1">
                    <a:lumMod val="75000"/>
                  </a:schemeClr>
                </a:solidFill>
              </a:rPr>
              <a:t>Ключевые эффекты </a:t>
            </a:r>
            <a:r>
              <a:rPr sz="2400" b="1" dirty="0" smtClean="0">
                <a:solidFill>
                  <a:schemeClr val="accent1">
                    <a:lumMod val="75000"/>
                  </a:schemeClr>
                </a:solidFill>
              </a:rPr>
              <a:t>к 2024 году</a:t>
            </a:r>
            <a:endParaRPr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="" xmlns:a16="http://schemas.microsoft.com/office/drawing/2014/main" id="{D4372D37-F23E-49B8-88CE-9C1A40AB93F3}"/>
              </a:ext>
            </a:extLst>
          </p:cNvPr>
          <p:cNvSpPr txBox="1">
            <a:spLocks/>
          </p:cNvSpPr>
          <p:nvPr/>
        </p:nvSpPr>
        <p:spPr>
          <a:xfrm>
            <a:off x="154167" y="2150779"/>
            <a:ext cx="1988532" cy="442744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5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37564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28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9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57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821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85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949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51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образовательных организаций:</a:t>
            </a: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Поставки нового оборудования </a:t>
            </a:r>
            <a:r>
              <a:rPr lang="ru-RU" sz="18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по «Технологии» и др. предметным областям </a:t>
            </a: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естественно-научного </a:t>
            </a:r>
            <a:r>
              <a:rPr lang="ru-RU" sz="18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и технического </a:t>
            </a: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блока</a:t>
            </a:r>
            <a:endParaRPr lang="ru-RU" sz="1800" dirty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Создание центров цифрового и гуманитарного профилей</a:t>
            </a:r>
            <a:endParaRPr lang="ru-RU" sz="1800" dirty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одзаголовок 2">
            <a:extLst>
              <a:ext uri="{FF2B5EF4-FFF2-40B4-BE49-F238E27FC236}">
                <a16:creationId xmlns="" xmlns:a16="http://schemas.microsoft.com/office/drawing/2014/main" id="{EA99B619-DADC-45B6-A6ED-BD5A9B996D5D}"/>
              </a:ext>
            </a:extLst>
          </p:cNvPr>
          <p:cNvSpPr txBox="1">
            <a:spLocks/>
          </p:cNvSpPr>
          <p:nvPr/>
        </p:nvSpPr>
        <p:spPr>
          <a:xfrm>
            <a:off x="2497702" y="2150754"/>
            <a:ext cx="4489959" cy="47072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5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37564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28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9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57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821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85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949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51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обучающихся:</a:t>
            </a:r>
            <a:endParaRPr lang="ru-RU" sz="1800" dirty="0" smtClean="0">
              <a:solidFill>
                <a:schemeClr val="accent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Н</a:t>
            </a: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овые формы самореализации (профессиональные пробы,  проект «Билет в будущее», Центр поддержки одаренных детей, «</a:t>
            </a:r>
            <a:r>
              <a:rPr lang="ru-RU" sz="1800" dirty="0" err="1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Кванториумы</a:t>
            </a: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» и т.д.)</a:t>
            </a:r>
          </a:p>
          <a:p>
            <a:pPr indent="180975" algn="l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Возможность выбора модулей освоения основной образовательной программы (посредством доп</a:t>
            </a:r>
            <a:r>
              <a:rPr lang="ru-RU" sz="18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образования, индивидуального учебного плана, сетевого партнерства)</a:t>
            </a:r>
          </a:p>
          <a:p>
            <a:pPr indent="180975" algn="l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Занятость не менее 80% детей в доп. образовании, из них не менее </a:t>
            </a:r>
            <a:r>
              <a:rPr lang="ru-RU" sz="18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25% </a:t>
            </a: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- дополнительными </a:t>
            </a:r>
            <a:r>
              <a:rPr lang="ru-RU" sz="18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программами технической и </a:t>
            </a: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естественно-научной направленностей</a:t>
            </a:r>
            <a:endParaRPr lang="ru-RU" sz="1800" dirty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ru-RU" sz="1800" dirty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C2116ED0-181A-49BD-BF1C-EDE89CBE9EF2}"/>
              </a:ext>
            </a:extLst>
          </p:cNvPr>
          <p:cNvSpPr txBox="1">
            <a:spLocks/>
          </p:cNvSpPr>
          <p:nvPr/>
        </p:nvSpPr>
        <p:spPr>
          <a:xfrm>
            <a:off x="7301552" y="2150754"/>
            <a:ext cx="1699944" cy="3786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5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37564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28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9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57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821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85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949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51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4625">
              <a:spcBef>
                <a:spcPts val="0"/>
              </a:spcBef>
              <a:buClr>
                <a:srgbClr val="00B0F0"/>
              </a:buClr>
            </a:pPr>
            <a:r>
              <a:rPr lang="ru-RU" sz="1800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родителей:</a:t>
            </a: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К</a:t>
            </a: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аждый родитель дошкольника</a:t>
            </a:r>
            <a:b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сможет получать бесплатные консультации по вопросам его развития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DCA5D805-B069-4B28-88A4-8C6EEE8264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85775" y="1056309"/>
            <a:ext cx="663797" cy="889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2FBF1109-5392-41BE-B8C6-C2E8172B82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35952" y="1373695"/>
            <a:ext cx="698317" cy="39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77AD924A-3823-4DBC-9517-AD59E48D7A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61602" y="1255688"/>
            <a:ext cx="672782" cy="5115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89591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27296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Мероприятия нацпроекта «Образование»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2019 году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190" descr="Новое изображение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521" y="1045029"/>
            <a:ext cx="6865257" cy="581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4-конечная звезда 8"/>
          <p:cNvSpPr/>
          <p:nvPr/>
        </p:nvSpPr>
        <p:spPr>
          <a:xfrm>
            <a:off x="2782992" y="3099459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2098054" y="3578224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4037611" y="2885351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3948952" y="3495097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2763909" y="4172198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2891642" y="4893173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5201517" y="3099460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>
            <a:off x="5267328" y="2503714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5094209" y="4347522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6095026" y="3910940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4439306" y="4924360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4-конечная звезда 19"/>
          <p:cNvSpPr/>
          <p:nvPr/>
        </p:nvSpPr>
        <p:spPr>
          <a:xfrm>
            <a:off x="6562772" y="4360223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4-конечная звезда 20"/>
          <p:cNvSpPr/>
          <p:nvPr/>
        </p:nvSpPr>
        <p:spPr>
          <a:xfrm>
            <a:off x="7430850" y="4201176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4-конечная звезда 21"/>
          <p:cNvSpPr/>
          <p:nvPr/>
        </p:nvSpPr>
        <p:spPr>
          <a:xfrm>
            <a:off x="5999018" y="4841233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4-конечная звезда 22"/>
          <p:cNvSpPr/>
          <p:nvPr/>
        </p:nvSpPr>
        <p:spPr>
          <a:xfrm>
            <a:off x="6486026" y="5233444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4-конечная звезда 23"/>
          <p:cNvSpPr/>
          <p:nvPr/>
        </p:nvSpPr>
        <p:spPr>
          <a:xfrm>
            <a:off x="5403397" y="5326084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4-конечная звезда 24"/>
          <p:cNvSpPr/>
          <p:nvPr/>
        </p:nvSpPr>
        <p:spPr>
          <a:xfrm>
            <a:off x="4589684" y="5738027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4-конечная звезда 25"/>
          <p:cNvSpPr/>
          <p:nvPr/>
        </p:nvSpPr>
        <p:spPr>
          <a:xfrm>
            <a:off x="6299151" y="6212773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4-конечная звезда 26"/>
          <p:cNvSpPr/>
          <p:nvPr/>
        </p:nvSpPr>
        <p:spPr>
          <a:xfrm>
            <a:off x="5595258" y="3951515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4-конечная звезда 27"/>
          <p:cNvSpPr/>
          <p:nvPr/>
        </p:nvSpPr>
        <p:spPr>
          <a:xfrm>
            <a:off x="6195966" y="2696320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4-конечная звезда 28"/>
          <p:cNvSpPr/>
          <p:nvPr/>
        </p:nvSpPr>
        <p:spPr>
          <a:xfrm>
            <a:off x="7954594" y="1777438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4-конечная звезда 29"/>
          <p:cNvSpPr/>
          <p:nvPr/>
        </p:nvSpPr>
        <p:spPr>
          <a:xfrm>
            <a:off x="7018848" y="1594176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4-конечная звезда 30"/>
          <p:cNvSpPr/>
          <p:nvPr/>
        </p:nvSpPr>
        <p:spPr>
          <a:xfrm>
            <a:off x="6375130" y="1665636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4-конечная звезда 31"/>
          <p:cNvSpPr/>
          <p:nvPr/>
        </p:nvSpPr>
        <p:spPr>
          <a:xfrm>
            <a:off x="5554374" y="1889219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32"/>
          <p:cNvSpPr/>
          <p:nvPr/>
        </p:nvSpPr>
        <p:spPr>
          <a:xfrm>
            <a:off x="8055356" y="2351314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4-конечная звезда 33"/>
          <p:cNvSpPr/>
          <p:nvPr/>
        </p:nvSpPr>
        <p:spPr>
          <a:xfrm>
            <a:off x="3676329" y="4194736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4-конечная звезда 34"/>
          <p:cNvSpPr/>
          <p:nvPr/>
        </p:nvSpPr>
        <p:spPr>
          <a:xfrm>
            <a:off x="7220197" y="2464041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4-конечная звезда 35"/>
          <p:cNvSpPr/>
          <p:nvPr/>
        </p:nvSpPr>
        <p:spPr>
          <a:xfrm>
            <a:off x="6788758" y="3354690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4-конечная звезда 36"/>
          <p:cNvSpPr/>
          <p:nvPr/>
        </p:nvSpPr>
        <p:spPr>
          <a:xfrm>
            <a:off x="7752714" y="2740070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4-конечная звезда 37"/>
          <p:cNvSpPr/>
          <p:nvPr/>
        </p:nvSpPr>
        <p:spPr>
          <a:xfrm>
            <a:off x="202914" y="1233055"/>
            <a:ext cx="201880" cy="166255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42401" y="1092529"/>
            <a:ext cx="4762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- 45 центров цифрового и гуманитарного профилей в 29 муниципалитетах (только в сельских школах)</a:t>
            </a:r>
            <a:endParaRPr lang="ru-RU" sz="1600" b="1" dirty="0"/>
          </a:p>
        </p:txBody>
      </p:sp>
      <p:sp>
        <p:nvSpPr>
          <p:cNvPr id="40" name="5-конечная звезда 39"/>
          <p:cNvSpPr/>
          <p:nvPr/>
        </p:nvSpPr>
        <p:spPr>
          <a:xfrm>
            <a:off x="181142" y="1816925"/>
            <a:ext cx="271156" cy="261257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5-конечная звезда 40"/>
          <p:cNvSpPr/>
          <p:nvPr/>
        </p:nvSpPr>
        <p:spPr>
          <a:xfrm>
            <a:off x="4916713" y="3728112"/>
            <a:ext cx="332509" cy="26719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430323" y="1719942"/>
            <a:ext cx="3552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- центр доп. образования в </a:t>
            </a:r>
            <a:r>
              <a:rPr lang="ru-RU" sz="1600" b="1" dirty="0" err="1" smtClean="0"/>
              <a:t>СамГТУ</a:t>
            </a:r>
            <a:endParaRPr lang="ru-RU" sz="1600" b="1" dirty="0"/>
          </a:p>
        </p:txBody>
      </p:sp>
      <p:sp>
        <p:nvSpPr>
          <p:cNvPr id="43" name="7-конечная звезда 42"/>
          <p:cNvSpPr/>
          <p:nvPr/>
        </p:nvSpPr>
        <p:spPr>
          <a:xfrm>
            <a:off x="145516" y="2244436"/>
            <a:ext cx="249382" cy="273133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438650" y="2159327"/>
            <a:ext cx="4762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- модельный центр доп. образования</a:t>
            </a:r>
            <a:endParaRPr lang="ru-RU" sz="1600" b="1" dirty="0"/>
          </a:p>
        </p:txBody>
      </p:sp>
      <p:sp>
        <p:nvSpPr>
          <p:cNvPr id="45" name="7-конечная звезда 44"/>
          <p:cNvSpPr/>
          <p:nvPr/>
        </p:nvSpPr>
        <p:spPr>
          <a:xfrm>
            <a:off x="4893098" y="3928043"/>
            <a:ext cx="249382" cy="273133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3734</TotalTime>
  <Words>1086</Words>
  <Application>Microsoft Office PowerPoint</Application>
  <PresentationFormat>Экран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 реализации в Самарской области региональных проектов «Современная школа», «Поддержка семей, имеющих детей»,  «Успех каждого ребёнка» национального проекта «Образование»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Пользователь</cp:lastModifiedBy>
  <cp:revision>266</cp:revision>
  <cp:lastPrinted>2019-03-12T04:37:33Z</cp:lastPrinted>
  <dcterms:created xsi:type="dcterms:W3CDTF">2018-11-16T09:12:54Z</dcterms:created>
  <dcterms:modified xsi:type="dcterms:W3CDTF">2019-03-12T06:41:42Z</dcterms:modified>
</cp:coreProperties>
</file>