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1" r:id="rId3"/>
    <p:sldId id="312" r:id="rId4"/>
    <p:sldId id="315" r:id="rId5"/>
    <p:sldId id="325" r:id="rId6"/>
    <p:sldId id="281" r:id="rId7"/>
    <p:sldId id="291" r:id="rId8"/>
    <p:sldId id="295" r:id="rId9"/>
    <p:sldId id="327" r:id="rId10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A7E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5467" autoAdjust="0"/>
    <p:restoredTop sz="98971" autoAdjust="0"/>
  </p:normalViewPr>
  <p:slideViewPr>
    <p:cSldViewPr snapToGrid="0">
      <p:cViewPr>
        <p:scale>
          <a:sx n="100" d="100"/>
          <a:sy n="100" d="100"/>
        </p:scale>
        <p:origin x="-78" y="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4301346906936049E-2"/>
          <c:y val="2.8733470477207521E-2"/>
          <c:w val="0.94059670756082303"/>
          <c:h val="0.85304639833300633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43727">
              <a:solidFill>
                <a:srgbClr val="000066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0914685771152305"/>
                  <c:y val="-9.002665618435765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9.7503743902835935E-2"/>
                  <c:y val="-7.972778753669834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5100062618397746E-2"/>
                  <c:y val="-4.8919572816368537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8805677313551073E-2"/>
                  <c:y val="-6.4367858968905983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6.4144604469238545E-2"/>
                  <c:y val="-4.3770144098856066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9044541850840955E-2"/>
                  <c:y val="-4.119542974009982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7650093927596537E-2"/>
                  <c:y val="-4.8919572816368537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607" b="1">
                    <a:solidFill>
                      <a:srgbClr val="000066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319</c:v>
                </c:pt>
                <c:pt idx="1">
                  <c:v>623</c:v>
                </c:pt>
                <c:pt idx="2">
                  <c:v>926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43727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7464670713030708"/>
                  <c:y val="-3.12012480499220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37,7</a:t>
                    </a:r>
                    <a:r>
                      <a:rPr lang="ru-RU" baseline="0" dirty="0" smtClean="0"/>
                      <a:t> 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6.985868285212285E-2"/>
                  <c:y val="-7.488299531981282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40,2%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1.1643113808687145E-2"/>
                  <c:y val="-6.24024960998440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40,5%</a:t>
                    </a:r>
                    <a:endParaRPr lang="en-US" dirty="0"/>
                  </a:p>
                </c:rich>
              </c:tx>
              <c:dLblPos val="r"/>
              <c:showVal val="1"/>
            </c:dLbl>
            <c:txPr>
              <a:bodyPr/>
              <a:lstStyle/>
              <a:p>
                <a:pPr>
                  <a:defRPr sz="1607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Лист1!$C$2:$C$4</c:f>
              <c:numCache>
                <c:formatCode>0</c:formatCode>
                <c:ptCount val="3"/>
                <c:pt idx="0">
                  <c:v>120</c:v>
                </c:pt>
                <c:pt idx="1">
                  <c:v>205</c:v>
                </c:pt>
                <c:pt idx="2">
                  <c:v>310</c:v>
                </c:pt>
              </c:numCache>
            </c:numRef>
          </c:val>
        </c:ser>
        <c:dLbls/>
        <c:marker val="1"/>
        <c:axId val="61871616"/>
        <c:axId val="61908480"/>
      </c:lineChart>
      <c:catAx>
        <c:axId val="618716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62" b="1"/>
            </a:pPr>
            <a:endParaRPr lang="ru-RU"/>
          </a:p>
        </c:txPr>
        <c:crossAx val="61908480"/>
        <c:crosses val="autoZero"/>
        <c:auto val="1"/>
        <c:lblAlgn val="ctr"/>
        <c:lblOffset val="100"/>
      </c:catAx>
      <c:valAx>
        <c:axId val="61908480"/>
        <c:scaling>
          <c:orientation val="minMax"/>
          <c:min val="0.5"/>
        </c:scaling>
        <c:delete val="1"/>
        <c:axPos val="l"/>
        <c:numFmt formatCode="0" sourceLinked="1"/>
        <c:tickLblPos val="nextTo"/>
        <c:crossAx val="61871616"/>
        <c:crosses val="autoZero"/>
        <c:crossBetween val="between"/>
      </c:valAx>
      <c:spPr>
        <a:noFill/>
        <a:ln w="29151">
          <a:noFill/>
        </a:ln>
      </c:spPr>
    </c:plotArea>
    <c:plotVisOnly val="1"/>
    <c:dispBlanksAs val="gap"/>
  </c:chart>
  <c:txPr>
    <a:bodyPr/>
    <a:lstStyle/>
    <a:p>
      <a:pPr>
        <a:defRPr sz="876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5.3650252582470449E-2"/>
          <c:y val="1.4830093833623628E-2"/>
          <c:w val="0.94634974741752964"/>
          <c:h val="0.8658173109933735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студентов</c:v>
                </c:pt>
              </c:strCache>
            </c:strRef>
          </c:tx>
          <c:spPr>
            <a:ln w="51772">
              <a:solidFill>
                <a:srgbClr val="000066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10914685771152305"/>
                  <c:y val="-9.0026656184357651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9.7503743902835921E-2"/>
                  <c:y val="-7.972778753669834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0.14849898069290829"/>
                  <c:y val="-6.5556005668143735E-2"/>
                </c:manualLayout>
              </c:layout>
              <c:tx>
                <c:rich>
                  <a:bodyPr/>
                  <a:lstStyle/>
                  <a:p>
                    <a:pPr>
                      <a:defRPr lang="ru-RU" sz="1902" b="1">
                        <a:solidFill>
                          <a:srgbClr val="000066"/>
                        </a:solidFill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ru-RU" dirty="0" smtClean="0"/>
                      <a:t>732</a:t>
                    </a:r>
                    <a:endParaRPr lang="en-US" dirty="0"/>
                  </a:p>
                </c:rich>
              </c:tx>
              <c:spPr/>
              <c:dLblPos val="r"/>
              <c:showVal val="1"/>
            </c:dLbl>
            <c:dLbl>
              <c:idx val="3"/>
              <c:layout>
                <c:manualLayout>
                  <c:x val="-4.8805677313551066E-2"/>
                  <c:y val="-6.436785896890596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6.4144604469238531E-2"/>
                  <c:y val="-4.3770144098856059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9044541850840948E-2"/>
                  <c:y val="-4.1195429740099813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3.7650093927596537E-2"/>
                  <c:y val="-4.8919572816368537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902" b="1">
                    <a:solidFill>
                      <a:srgbClr val="000066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0</c:formatCode>
                <c:ptCount val="4"/>
                <c:pt idx="0">
                  <c:v>539</c:v>
                </c:pt>
                <c:pt idx="1">
                  <c:v>825</c:v>
                </c:pt>
                <c:pt idx="2">
                  <c:v>1384</c:v>
                </c:pt>
                <c:pt idx="3">
                  <c:v>2500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предприятий</c:v>
                </c:pt>
              </c:strCache>
            </c:strRef>
          </c:tx>
          <c:spPr>
            <a:ln w="51772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6.0799179827409774E-2"/>
                  <c:y val="-7.2792156819080189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6.9858682852122836E-2"/>
                  <c:y val="-7.4882995319812823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1.6520399001191292E-2"/>
                  <c:y val="-8.909663475977816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293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3"/>
              <c:layout>
                <c:manualLayout>
                  <c:x val="-3.3351101539151447E-2"/>
                  <c:y val="-0.1039437773626908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305</a:t>
                    </a:r>
                    <a:endParaRPr lang="en-US" dirty="0"/>
                  </a:p>
                </c:rich>
              </c:tx>
              <c:dLblPos val="r"/>
              <c:showVal val="1"/>
            </c:dLbl>
            <c:txPr>
              <a:bodyPr/>
              <a:lstStyle/>
              <a:p>
                <a:pPr>
                  <a:defRPr sz="1902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Лист1!$C$2:$C$5</c:f>
              <c:numCache>
                <c:formatCode>0</c:formatCode>
                <c:ptCount val="4"/>
                <c:pt idx="0">
                  <c:v>109</c:v>
                </c:pt>
                <c:pt idx="1">
                  <c:v>165</c:v>
                </c:pt>
                <c:pt idx="2">
                  <c:v>183</c:v>
                </c:pt>
                <c:pt idx="3">
                  <c:v>230</c:v>
                </c:pt>
              </c:numCache>
            </c:numRef>
          </c:val>
        </c:ser>
        <c:dLbls/>
        <c:marker val="1"/>
        <c:axId val="55157888"/>
        <c:axId val="55159424"/>
      </c:lineChart>
      <c:catAx>
        <c:axId val="55157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95" b="1"/>
            </a:pPr>
            <a:endParaRPr lang="ru-RU"/>
          </a:p>
        </c:txPr>
        <c:crossAx val="55159424"/>
        <c:crosses val="autoZero"/>
        <c:auto val="1"/>
        <c:lblAlgn val="ctr"/>
        <c:lblOffset val="100"/>
      </c:catAx>
      <c:valAx>
        <c:axId val="55159424"/>
        <c:scaling>
          <c:orientation val="minMax"/>
          <c:min val="0.5"/>
        </c:scaling>
        <c:delete val="1"/>
        <c:axPos val="l"/>
        <c:numFmt formatCode="0" sourceLinked="1"/>
        <c:tickLblPos val="nextTo"/>
        <c:crossAx val="55157888"/>
        <c:crosses val="autoZero"/>
        <c:crossBetween val="between"/>
      </c:valAx>
      <c:spPr>
        <a:noFill/>
        <a:ln w="34515">
          <a:noFill/>
        </a:ln>
      </c:spPr>
    </c:plotArea>
    <c:plotVisOnly val="1"/>
    <c:dispBlanksAs val="gap"/>
  </c:chart>
  <c:txPr>
    <a:bodyPr/>
    <a:lstStyle/>
    <a:p>
      <a:pPr>
        <a:defRPr sz="1037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4266"/>
          </a:xfrm>
          <a:prstGeom prst="rect">
            <a:avLst/>
          </a:prstGeom>
        </p:spPr>
        <p:txBody>
          <a:bodyPr vert="horz" lIns="91144" tIns="45571" rIns="91144" bIns="455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4266"/>
          </a:xfrm>
          <a:prstGeom prst="rect">
            <a:avLst/>
          </a:prstGeom>
        </p:spPr>
        <p:txBody>
          <a:bodyPr vert="horz" lIns="91144" tIns="45571" rIns="91144" bIns="45571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407"/>
            <a:ext cx="2946400" cy="494265"/>
          </a:xfrm>
          <a:prstGeom prst="rect">
            <a:avLst/>
          </a:prstGeom>
        </p:spPr>
        <p:txBody>
          <a:bodyPr vert="horz" lIns="91144" tIns="45571" rIns="91144" bIns="455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378407"/>
            <a:ext cx="2946400" cy="494265"/>
          </a:xfrm>
          <a:prstGeom prst="rect">
            <a:avLst/>
          </a:prstGeom>
        </p:spPr>
        <p:txBody>
          <a:bodyPr vert="horz" lIns="91144" tIns="45571" rIns="91144" bIns="45571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4266"/>
          </a:xfrm>
          <a:prstGeom prst="rect">
            <a:avLst/>
          </a:prstGeom>
        </p:spPr>
        <p:txBody>
          <a:bodyPr vert="horz" lIns="91144" tIns="45571" rIns="91144" bIns="455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4266"/>
          </a:xfrm>
          <a:prstGeom prst="rect">
            <a:avLst/>
          </a:prstGeom>
        </p:spPr>
        <p:txBody>
          <a:bodyPr vert="horz" lIns="91144" tIns="45571" rIns="91144" bIns="45571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44" tIns="45571" rIns="91144" bIns="4557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689994"/>
            <a:ext cx="5438775" cy="4443649"/>
          </a:xfrm>
          <a:prstGeom prst="rect">
            <a:avLst/>
          </a:prstGeom>
        </p:spPr>
        <p:txBody>
          <a:bodyPr vert="horz" lIns="91144" tIns="45571" rIns="91144" bIns="4557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07"/>
            <a:ext cx="2946400" cy="494265"/>
          </a:xfrm>
          <a:prstGeom prst="rect">
            <a:avLst/>
          </a:prstGeom>
        </p:spPr>
        <p:txBody>
          <a:bodyPr vert="horz" lIns="91144" tIns="45571" rIns="91144" bIns="455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378407"/>
            <a:ext cx="2946400" cy="494265"/>
          </a:xfrm>
          <a:prstGeom prst="rect">
            <a:avLst/>
          </a:prstGeom>
        </p:spPr>
        <p:txBody>
          <a:bodyPr vert="horz" lIns="91144" tIns="45571" rIns="91144" bIns="45571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18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96100" y="2150929"/>
            <a:ext cx="1675389" cy="21424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F5C2332-5309-4435-B45C-F923A7250E5A}"/>
              </a:ext>
            </a:extLst>
          </p:cNvPr>
          <p:cNvSpPr/>
          <p:nvPr/>
        </p:nvSpPr>
        <p:spPr>
          <a:xfrm>
            <a:off x="633048" y="3830444"/>
            <a:ext cx="6028102" cy="2824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14351" y="824978"/>
            <a:ext cx="6523047" cy="2651901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Основные задачи и перспективы реализации в Самарской области региональных проектов «Молодые профессионалы», «Учитель будущего», «Новые возможности каждого».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382579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31.12.2019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1" y="4435238"/>
            <a:ext cx="85248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Лысикова</a:t>
            </a:r>
            <a:r>
              <a:rPr lang="ru-RU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О.Г., заместитель министра образования и науки Самарской области</a:t>
            </a:r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Региональная составляющая </a:t>
            </a:r>
            <a:r>
              <a:rPr lang="ru-RU" sz="2000" b="1" dirty="0"/>
              <a:t>федерального проекта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/>
              <a:t>Учитель будущего»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43000" y="2451491"/>
            <a:ext cx="2847975" cy="21300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Вовлечение педагогических </a:t>
            </a:r>
            <a:r>
              <a:rPr lang="ru-RU" sz="1400" b="1" dirty="0">
                <a:solidFill>
                  <a:schemeClr val="tx1"/>
                </a:solidFill>
              </a:rPr>
              <a:t>работников в национальную систему профессионального </a:t>
            </a:r>
            <a:r>
              <a:rPr lang="ru-RU" sz="1400" b="1" dirty="0" smtClean="0">
                <a:solidFill>
                  <a:schemeClr val="tx1"/>
                </a:solidFill>
              </a:rPr>
              <a:t>роста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От 0% в 2019 году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до 50% в 2024 году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92216" y="2455051"/>
            <a:ext cx="2990850" cy="20909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Прохождение педагогическими работниками  добровольной независимой оценки профессиональной квалификации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 0% в 2019 году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до 10% в 2024 году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19174" y="1247775"/>
            <a:ext cx="6696075" cy="10382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ЦЕЛЬ: Рост </a:t>
            </a:r>
            <a:r>
              <a:rPr lang="ru-RU" dirty="0">
                <a:solidFill>
                  <a:schemeClr val="tx1"/>
                </a:solidFill>
              </a:rPr>
              <a:t>качества общего образования за счёт повышения профессиональной компетенции педагогических работников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50081" y="4899417"/>
            <a:ext cx="6665168" cy="8822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 2024 году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создана сеть </a:t>
            </a:r>
            <a:r>
              <a:rPr lang="ru-RU" sz="1400" b="1" dirty="0" smtClean="0">
                <a:solidFill>
                  <a:srgbClr val="FF0000"/>
                </a:solidFill>
              </a:rPr>
              <a:t>Центров непрерывного повышения профессионального мастерства педагогов и аккредитационный </a:t>
            </a:r>
            <a:r>
              <a:rPr lang="ru-RU" sz="1400" b="1" dirty="0">
                <a:solidFill>
                  <a:srgbClr val="FF0000"/>
                </a:solidFill>
              </a:rPr>
              <a:t>центр </a:t>
            </a:r>
            <a:r>
              <a:rPr lang="ru-RU" sz="1400" b="1" dirty="0" smtClean="0">
                <a:solidFill>
                  <a:srgbClr val="FF0000"/>
                </a:solidFill>
              </a:rPr>
              <a:t> системы </a:t>
            </a:r>
            <a:r>
              <a:rPr lang="ru-RU" sz="1400" b="1" dirty="0">
                <a:solidFill>
                  <a:srgbClr val="FF0000"/>
                </a:solidFill>
              </a:rPr>
              <a:t>образования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29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000" b="1" dirty="0" smtClean="0"/>
              <a:t>Региональная составляющая </a:t>
            </a:r>
            <a:r>
              <a:rPr lang="ru-RU" sz="2000" b="1" dirty="0"/>
              <a:t>федерального проекта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/>
              <a:t>Учитель будущего»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24440" y="4172297"/>
            <a:ext cx="7292015" cy="13331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/>
                </a:solidFill>
              </a:rPr>
              <a:t>Участие Самарской области в </a:t>
            </a:r>
            <a:r>
              <a:rPr lang="ru-RU" dirty="0" smtClean="0">
                <a:solidFill>
                  <a:schemeClr val="tx1"/>
                </a:solidFill>
              </a:rPr>
              <a:t>конкурсном отборе на создание Центров </a:t>
            </a:r>
            <a:r>
              <a:rPr lang="ru-RU" dirty="0">
                <a:solidFill>
                  <a:schemeClr val="tx1"/>
                </a:solidFill>
              </a:rPr>
              <a:t>непрерывного повышения профессионального мастерства педагогических работников и </a:t>
            </a:r>
            <a:r>
              <a:rPr lang="ru-RU" dirty="0" smtClean="0">
                <a:solidFill>
                  <a:schemeClr val="tx1"/>
                </a:solidFill>
              </a:rPr>
              <a:t>аккредитационных </a:t>
            </a:r>
            <a:r>
              <a:rPr lang="ru-RU" dirty="0">
                <a:solidFill>
                  <a:schemeClr val="tx1"/>
                </a:solidFill>
              </a:rPr>
              <a:t>центров системы образования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972" y="3590910"/>
            <a:ext cx="4128704" cy="371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ЗАДАЧА НА 2019 год: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7224" y="1154787"/>
            <a:ext cx="78264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Основные направления деятельности в 2019 году: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обеспечение деятельности системы </a:t>
            </a:r>
            <a:r>
              <a:rPr lang="ru-RU" dirty="0"/>
              <a:t>повышения квалификации для работников образования на основе </a:t>
            </a:r>
            <a:r>
              <a:rPr lang="ru-RU" dirty="0" smtClean="0"/>
              <a:t>Именного образовательного чека с </a:t>
            </a:r>
            <a:r>
              <a:rPr lang="ru-RU" dirty="0"/>
              <a:t>учетом профессиональных затруднений и дефицитов;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приведение </a:t>
            </a:r>
            <a:r>
              <a:rPr lang="ru-RU" dirty="0"/>
              <a:t>структуры Именного образовательного чека</a:t>
            </a:r>
            <a:r>
              <a:rPr lang="ru-RU" dirty="0" smtClean="0"/>
              <a:t> в </a:t>
            </a:r>
            <a:r>
              <a:rPr lang="ru-RU" dirty="0"/>
              <a:t>соответствие с приоритетными направлениями развития образования, обозначенными в национальных проектах;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организация конкурсов </a:t>
            </a:r>
            <a:r>
              <a:rPr lang="ru-RU" dirty="0"/>
              <a:t>профессионального </a:t>
            </a:r>
            <a:r>
              <a:rPr lang="ru-RU" dirty="0" smtClean="0"/>
              <a:t>мастерства педагогов.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08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26782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800" b="1" dirty="0"/>
              <a:t>Региональная составляющая федерального проекта </a:t>
            </a:r>
          </a:p>
          <a:p>
            <a:pPr algn="ctr"/>
            <a:r>
              <a:rPr lang="ru-RU" sz="1800" b="1" dirty="0" smtClean="0"/>
              <a:t>«Новые </a:t>
            </a:r>
            <a:r>
              <a:rPr lang="ru-RU" sz="1800" b="1" dirty="0"/>
              <a:t>возможности </a:t>
            </a:r>
            <a:r>
              <a:rPr lang="ru-RU" sz="1800" b="1" dirty="0" smtClean="0"/>
              <a:t>для каждого</a:t>
            </a:r>
            <a:r>
              <a:rPr lang="ru-RU" sz="2000" b="1" dirty="0" smtClean="0"/>
              <a:t>»</a:t>
            </a:r>
            <a:endParaRPr lang="ru-RU" sz="2000" b="1" dirty="0"/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095377"/>
            <a:ext cx="6153150" cy="1028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dirty="0">
                <a:solidFill>
                  <a:schemeClr val="tx1"/>
                </a:solidFill>
              </a:rPr>
              <a:t>Создание условий для </a:t>
            </a:r>
            <a:r>
              <a:rPr lang="ru-RU" dirty="0" smtClean="0">
                <a:solidFill>
                  <a:schemeClr val="tx1"/>
                </a:solidFill>
              </a:rPr>
              <a:t>профессионального обучения </a:t>
            </a:r>
            <a:r>
              <a:rPr lang="ru-RU" dirty="0">
                <a:solidFill>
                  <a:schemeClr val="tx1"/>
                </a:solidFill>
              </a:rPr>
              <a:t>граждан в течение всей </a:t>
            </a:r>
            <a:r>
              <a:rPr lang="ru-RU" dirty="0" smtClean="0">
                <a:solidFill>
                  <a:schemeClr val="tx1"/>
                </a:solidFill>
              </a:rPr>
              <a:t>жизни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10847" y="2271705"/>
            <a:ext cx="4128704" cy="371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ЗАДАЧА НА 2019 год: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5325" y="2724498"/>
            <a:ext cx="7693099" cy="15141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algn="just">
              <a:lnSpc>
                <a:spcPts val="1800"/>
              </a:lnSpc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Обеспечить обучение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не менее </a:t>
            </a:r>
            <a:r>
              <a:rPr lang="ru-RU" sz="1600" b="1" dirty="0">
                <a:solidFill>
                  <a:schemeClr val="tx1"/>
                </a:solidFill>
                <a:latin typeface="Times New Roman"/>
                <a:ea typeface="Times New Roman"/>
              </a:rPr>
              <a:t>290 тыс. 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жителей Самарской области по </a:t>
            </a:r>
            <a:r>
              <a:rPr lang="ru-RU" sz="1600" dirty="0">
                <a:solidFill>
                  <a:schemeClr val="tx1"/>
                </a:solidFill>
                <a:latin typeface="Times New Roman"/>
                <a:ea typeface="Times New Roman"/>
              </a:rPr>
              <a:t>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среднего профессионального образования, дополнительного профессионального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образования</a:t>
            </a:r>
            <a:endParaRPr lang="ru-RU" sz="1600" b="1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5324" y="4386436"/>
            <a:ext cx="7693099" cy="2161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algn="just">
              <a:lnSpc>
                <a:spcPts val="1800"/>
              </a:lnSpc>
              <a:defRPr/>
            </a:pPr>
            <a:r>
              <a:rPr lang="ru-RU" sz="155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Основные направления деятельности в 2019 году:</a:t>
            </a:r>
            <a:endParaRPr lang="ru-RU" sz="1550" b="1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550" dirty="0" smtClean="0">
                <a:solidFill>
                  <a:schemeClr val="tx1"/>
                </a:solidFill>
                <a:latin typeface="Times New Roman"/>
                <a:ea typeface="Times New Roman"/>
              </a:rPr>
              <a:t>анализ </a:t>
            </a:r>
            <a:r>
              <a:rPr lang="ru-RU" sz="1550" dirty="0">
                <a:solidFill>
                  <a:schemeClr val="tx1"/>
                </a:solidFill>
                <a:latin typeface="Times New Roman"/>
                <a:ea typeface="Times New Roman"/>
              </a:rPr>
              <a:t>квалификационных запросов предприятий и организаций Самарской области;</a:t>
            </a: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550" dirty="0" smtClean="0">
                <a:solidFill>
                  <a:schemeClr val="tx1"/>
                </a:solidFill>
                <a:latin typeface="Times New Roman"/>
                <a:ea typeface="Times New Roman"/>
              </a:rPr>
              <a:t>формирование перечня </a:t>
            </a:r>
            <a:r>
              <a:rPr lang="ru-RU" sz="1550" dirty="0">
                <a:solidFill>
                  <a:schemeClr val="tx1"/>
                </a:solidFill>
                <a:latin typeface="Times New Roman"/>
                <a:ea typeface="Times New Roman"/>
              </a:rPr>
              <a:t>актуальных и востребованных работодателями компетенций специалистов;</a:t>
            </a: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55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разработка образовательными организациями образовательных программ, адаптированных </a:t>
            </a:r>
            <a:r>
              <a:rPr lang="ru-RU" sz="1550" dirty="0">
                <a:solidFill>
                  <a:schemeClr val="tx1"/>
                </a:solidFill>
                <a:latin typeface="Times New Roman"/>
                <a:ea typeface="Times New Roman"/>
              </a:rPr>
              <a:t>под разные категории населения, «</a:t>
            </a:r>
            <a:r>
              <a:rPr lang="ru-RU" sz="1550" dirty="0" smtClean="0">
                <a:solidFill>
                  <a:schemeClr val="tx1"/>
                </a:solidFill>
                <a:latin typeface="Times New Roman"/>
                <a:ea typeface="Times New Roman"/>
              </a:rPr>
              <a:t>коротких» программ</a:t>
            </a:r>
            <a:endParaRPr lang="ru-RU" sz="155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357505" indent="-285750" algn="just">
              <a:lnSpc>
                <a:spcPts val="1800"/>
              </a:lnSpc>
              <a:buFont typeface="Arial" pitchFamily="34" charset="0"/>
              <a:buChar char="•"/>
              <a:defRPr/>
            </a:pPr>
            <a:r>
              <a:rPr lang="ru-RU" sz="1550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заключение соглашения о пилотной апробации механизмов создания центра </a:t>
            </a:r>
            <a:r>
              <a:rPr lang="ru-RU" sz="1550" dirty="0">
                <a:solidFill>
                  <a:schemeClr val="tx1"/>
                </a:solidFill>
                <a:latin typeface="Times New Roman"/>
                <a:ea typeface="Times New Roman"/>
              </a:rPr>
              <a:t>опережающей профессиональной подготовки </a:t>
            </a:r>
          </a:p>
        </p:txBody>
      </p:sp>
    </p:spTree>
    <p:extLst>
      <p:ext uri="{BB962C8B-B14F-4D97-AF65-F5344CB8AC3E}">
        <p14:creationId xmlns:p14="http://schemas.microsoft.com/office/powerpoint/2010/main" xmlns="" val="5739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26782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800" b="1" dirty="0"/>
              <a:t>Региональная составляющая федерального проекта </a:t>
            </a:r>
          </a:p>
          <a:p>
            <a:pPr algn="ctr"/>
            <a:r>
              <a:rPr lang="ru-RU" sz="1800" b="1" dirty="0" smtClean="0"/>
              <a:t>«Новые </a:t>
            </a:r>
            <a:r>
              <a:rPr lang="ru-RU" sz="1800" b="1" dirty="0"/>
              <a:t>возможности </a:t>
            </a:r>
            <a:r>
              <a:rPr lang="ru-RU" sz="1800" b="1" dirty="0" smtClean="0"/>
              <a:t>для каждого</a:t>
            </a:r>
            <a:r>
              <a:rPr lang="ru-RU" sz="2000" b="1" dirty="0" smtClean="0"/>
              <a:t>»</a:t>
            </a:r>
            <a:endParaRPr lang="ru-RU" sz="2000" b="1" dirty="0"/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0075" y="3899975"/>
            <a:ext cx="7693099" cy="1076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1755" algn="just">
              <a:lnSpc>
                <a:spcPts val="1800"/>
              </a:lnSpc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ОЖИДАЕМЫЙ РЕЗУЛЬТАТ</a:t>
            </a:r>
            <a:r>
              <a:rPr lang="ru-RU" sz="16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:</a:t>
            </a:r>
          </a:p>
          <a:p>
            <a:pPr marL="71755" algn="just">
              <a:lnSpc>
                <a:spcPts val="1800"/>
              </a:lnSpc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Повышение мобильности и конкурентоспособности жителей Самарской области на рынке труда</a:t>
            </a:r>
            <a:endParaRPr lang="ru-RU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0563" y="1603768"/>
            <a:ext cx="7252122" cy="1962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 2024 году </a:t>
            </a: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 не менее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жителей Самарской области по программам непрерывного образования (дополнительным образовательным программам и программам профессионального обучения) в образовательных организациях высшего образования, среднего профессионального образования, дополнительного профессионального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0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225" y="1114429"/>
            <a:ext cx="7524749" cy="10287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dirty="0">
                <a:solidFill>
                  <a:schemeClr val="tx1"/>
                </a:solidFill>
              </a:rPr>
              <a:t>Повышение уровня подготовки квалифицированных кадров до стандартов профессионального мастерства международного уровня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10847" y="2271705"/>
            <a:ext cx="4128704" cy="3714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ЗАДАЧА НА 2019 год: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5325" y="2857847"/>
            <a:ext cx="7693099" cy="24416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Оснастить современной МТБ не менее 3-х мастерских в СПО;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Внедрить итоговую аттестацию в форме демонстрационного экзамена не менее чем в  25% </a:t>
            </a:r>
            <a:r>
              <a:rPr lang="ru-RU" dirty="0" smtClean="0">
                <a:solidFill>
                  <a:schemeClr val="tx1"/>
                </a:solidFill>
              </a:rPr>
              <a:t>организациях </a:t>
            </a:r>
            <a:r>
              <a:rPr lang="ru-RU" dirty="0">
                <a:solidFill>
                  <a:schemeClr val="tx1"/>
                </a:solidFill>
              </a:rPr>
              <a:t>СПО;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Охватить </a:t>
            </a:r>
            <a:r>
              <a:rPr lang="ru-RU" dirty="0">
                <a:solidFill>
                  <a:schemeClr val="tx1"/>
                </a:solidFill>
              </a:rPr>
              <a:t>прохождением аттестации с использованием  механизма демонстрационного </a:t>
            </a:r>
            <a:r>
              <a:rPr lang="ru-RU" dirty="0" smtClean="0">
                <a:solidFill>
                  <a:schemeClr val="tx1"/>
                </a:solidFill>
              </a:rPr>
              <a:t>экзамена </a:t>
            </a:r>
            <a:r>
              <a:rPr lang="ru-RU" dirty="0">
                <a:solidFill>
                  <a:schemeClr val="tx1"/>
                </a:solidFill>
              </a:rPr>
              <a:t>не менее 5% выпускников организаций СПО.</a:t>
            </a:r>
          </a:p>
        </p:txBody>
      </p:sp>
    </p:spTree>
    <p:extLst>
      <p:ext uri="{BB962C8B-B14F-4D97-AF65-F5344CB8AC3E}">
        <p14:creationId xmlns:p14="http://schemas.microsoft.com/office/powerpoint/2010/main" xmlns="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03492" y="1309989"/>
            <a:ext cx="7468131" cy="4109133"/>
            <a:chOff x="1661734" y="515411"/>
            <a:chExt cx="7098003" cy="3626878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3358925" y="1172656"/>
              <a:ext cx="2019505" cy="514977"/>
            </a:xfrm>
            <a:prstGeom prst="rect">
              <a:avLst/>
            </a:prstGeom>
            <a:ln w="38100" cmpd="dbl">
              <a:solidFill>
                <a:srgbClr val="002060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b="1" spc="-30" dirty="0">
                  <a:solidFill>
                    <a:srgbClr val="002060"/>
                  </a:solidFill>
                  <a:latin typeface="+mj-lt"/>
                </a:rPr>
                <a:t>Число выпускников, </a:t>
              </a:r>
            </a:p>
            <a:p>
              <a:pPr>
                <a:defRPr/>
              </a:pPr>
              <a:r>
                <a:rPr lang="ru-RU" sz="1200" b="1" spc="-30" dirty="0">
                  <a:solidFill>
                    <a:srgbClr val="002060"/>
                  </a:solidFill>
                  <a:latin typeface="+mj-lt"/>
                </a:rPr>
                <a:t>сдавших экзамен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150680" y="3153193"/>
              <a:ext cx="2609057" cy="407483"/>
            </a:xfrm>
            <a:prstGeom prst="rect">
              <a:avLst/>
            </a:prstGeom>
            <a:ln w="38100" cmpd="dbl"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spc="-30" dirty="0" smtClean="0">
                  <a:solidFill>
                    <a:srgbClr val="C00000"/>
                  </a:solidFill>
                  <a:latin typeface="+mj-lt"/>
                </a:rPr>
                <a:t>Доля участников  </a:t>
              </a:r>
              <a:r>
                <a:rPr lang="ru-RU" sz="1200" b="1" spc="-30" dirty="0">
                  <a:solidFill>
                    <a:srgbClr val="C00000"/>
                  </a:solidFill>
                  <a:latin typeface="+mj-lt"/>
                </a:rPr>
                <a:t>с высоким </a:t>
              </a:r>
            </a:p>
            <a:p>
              <a:pPr algn="ctr">
                <a:defRPr/>
              </a:pPr>
              <a:r>
                <a:rPr lang="ru-RU" sz="1200" b="1" spc="-30" dirty="0">
                  <a:solidFill>
                    <a:srgbClr val="C00000"/>
                  </a:solidFill>
                  <a:latin typeface="+mj-lt"/>
                </a:rPr>
                <a:t>уровнем владения профессией </a:t>
              </a:r>
            </a:p>
          </p:txBody>
        </p:sp>
        <p:graphicFrame>
          <p:nvGraphicFramePr>
            <p:cNvPr id="4" name="Объект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="" val="78101587"/>
                </p:ext>
              </p:extLst>
            </p:nvPr>
          </p:nvGraphicFramePr>
          <p:xfrm>
            <a:off x="2734916" y="1021328"/>
            <a:ext cx="4470336" cy="31209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Прямоугольник 15"/>
            <p:cNvSpPr/>
            <p:nvPr/>
          </p:nvSpPr>
          <p:spPr>
            <a:xfrm>
              <a:off x="1661734" y="515411"/>
              <a:ext cx="6616700" cy="411982"/>
            </a:xfrm>
            <a:prstGeom prst="rect">
              <a:avLst/>
            </a:prstGeom>
            <a:ln w="38100" cmpd="dbl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 spc="-50" dirty="0">
                  <a:solidFill>
                    <a:srgbClr val="002060"/>
                  </a:solidFill>
                  <a:latin typeface="+mj-lt"/>
                </a:rPr>
                <a:t>Демонстрационный </a:t>
              </a:r>
              <a:r>
                <a:rPr lang="en-US" b="1" spc="-50" dirty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ru-RU" b="1" spc="-50" dirty="0" smtClean="0">
                  <a:solidFill>
                    <a:srgbClr val="002060"/>
                  </a:solidFill>
                  <a:latin typeface="+mj-lt"/>
                </a:rPr>
                <a:t>экзамен  по</a:t>
              </a:r>
              <a:r>
                <a:rPr lang="en-US" b="1" spc="-50" dirty="0" smtClean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ru-RU" b="1" spc="-50" dirty="0" smtClean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ru-RU" b="1" spc="-50" dirty="0">
                  <a:solidFill>
                    <a:srgbClr val="002060"/>
                  </a:solidFill>
                  <a:latin typeface="+mj-lt"/>
                </a:rPr>
                <a:t>стандартам </a:t>
              </a:r>
              <a:r>
                <a:rPr lang="en-US" b="1" spc="-50" dirty="0">
                  <a:solidFill>
                    <a:srgbClr val="002060"/>
                  </a:solidFill>
                  <a:latin typeface="+mj-lt"/>
                </a:rPr>
                <a:t> </a:t>
              </a:r>
              <a:r>
                <a:rPr lang="en-US" b="1" spc="-50" dirty="0" err="1">
                  <a:solidFill>
                    <a:srgbClr val="002060"/>
                  </a:solidFill>
                  <a:latin typeface="+mj-lt"/>
                </a:rPr>
                <a:t>Worldskills</a:t>
              </a:r>
              <a:endParaRPr lang="ru-RU" b="1" spc="-50" dirty="0">
                <a:solidFill>
                  <a:srgbClr val="002060"/>
                </a:solidFill>
                <a:latin typeface="+mj-lt"/>
              </a:endParaRPr>
            </a:p>
          </p:txBody>
        </p:sp>
      </p:grpSp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87457" y="7620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5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33807537"/>
              </p:ext>
            </p:extLst>
          </p:nvPr>
        </p:nvGraphicFramePr>
        <p:xfrm>
          <a:off x="1406525" y="1529789"/>
          <a:ext cx="5207804" cy="428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187575" y="1131092"/>
            <a:ext cx="5554912" cy="369332"/>
          </a:xfrm>
          <a:prstGeom prst="rect">
            <a:avLst/>
          </a:prstGeom>
          <a:ln w="38100" cmpd="dbl"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+mj-lt"/>
              </a:rPr>
              <a:t>Развитие </a:t>
            </a:r>
            <a:r>
              <a:rPr lang="ru-RU" b="1" dirty="0" smtClean="0">
                <a:solidFill>
                  <a:srgbClr val="002060"/>
                </a:solidFill>
                <a:latin typeface="+mj-lt"/>
              </a:rPr>
              <a:t>системы дуального </a:t>
            </a:r>
            <a:r>
              <a:rPr lang="ru-RU" b="1" dirty="0">
                <a:solidFill>
                  <a:srgbClr val="002060"/>
                </a:solidFill>
                <a:latin typeface="+mj-lt"/>
              </a:rPr>
              <a:t>обучения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615362" y="4734737"/>
            <a:ext cx="1785688" cy="276999"/>
          </a:xfrm>
          <a:prstGeom prst="rect">
            <a:avLst/>
          </a:prstGeom>
          <a:ln w="38100" cmpd="dbl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j-lt"/>
              </a:rPr>
              <a:t>Кол-во предприятий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913687" y="2613431"/>
            <a:ext cx="2317750" cy="461962"/>
          </a:xfrm>
          <a:prstGeom prst="rect">
            <a:avLst/>
          </a:prstGeom>
          <a:ln w="38100" cmpd="dbl"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200" b="1" spc="-100" dirty="0">
                <a:solidFill>
                  <a:srgbClr val="002060"/>
                </a:solidFill>
                <a:latin typeface="+mj-lt"/>
              </a:rPr>
              <a:t>Кол-во студентов, вовлечённых в дуальное  </a:t>
            </a:r>
            <a:r>
              <a:rPr lang="ru-RU" sz="1200" b="1" spc="-100" dirty="0" smtClean="0">
                <a:solidFill>
                  <a:srgbClr val="002060"/>
                </a:solidFill>
                <a:latin typeface="+mj-lt"/>
              </a:rPr>
              <a:t>обучение</a:t>
            </a:r>
            <a:endParaRPr lang="ru-RU" sz="1200" b="1" spc="-1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87457" y="7620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49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71500" y="1190626"/>
            <a:ext cx="8023225" cy="287771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C00000"/>
              </a:buClr>
              <a:buSzPct val="150000"/>
              <a:defRPr/>
            </a:pPr>
            <a:r>
              <a:rPr lang="ru-RU" altLang="ru-RU" sz="1400" b="1" i="1" u="sng" dirty="0" smtClean="0">
                <a:solidFill>
                  <a:srgbClr val="002060"/>
                </a:solidFill>
              </a:rPr>
              <a:t>ОЖИДАЕМЫЙ РЕЗУЛЬТАТ  в 2019 году: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>
                <a:solidFill>
                  <a:srgbClr val="002060"/>
                </a:solidFill>
              </a:rPr>
              <a:t>п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одана заявка на  участие в конкурсном отборе создание центра опережающей профессиональной подготовки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организовано обучение по профессиям, </a:t>
            </a:r>
            <a:r>
              <a:rPr lang="ru-RU" altLang="ru-RU" sz="1400" b="1" i="1" dirty="0">
                <a:solidFill>
                  <a:srgbClr val="002060"/>
                </a:solidFill>
              </a:rPr>
              <a:t>входящим в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ТОП-50</a:t>
            </a:r>
            <a:r>
              <a:rPr lang="ru-RU" altLang="ru-RU" sz="1400" b="1" i="1" dirty="0">
                <a:solidFill>
                  <a:srgbClr val="002060"/>
                </a:solidFill>
              </a:rPr>
              <a:t>,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не </a:t>
            </a:r>
            <a:r>
              <a:rPr lang="ru-RU" altLang="ru-RU" sz="1400" b="1" i="1" dirty="0">
                <a:solidFill>
                  <a:srgbClr val="002060"/>
                </a:solidFill>
              </a:rPr>
              <a:t>менее чем в 50 учреждениях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СПО (2018 г. – 39)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увеличено </a:t>
            </a:r>
            <a:r>
              <a:rPr lang="ru-RU" altLang="ru-RU" sz="1400" b="1" i="1" dirty="0">
                <a:solidFill>
                  <a:srgbClr val="002060"/>
                </a:solidFill>
              </a:rPr>
              <a:t>до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42 количество учреждений </a:t>
            </a:r>
            <a:r>
              <a:rPr lang="ru-RU" altLang="ru-RU" sz="1400" b="1" i="1" dirty="0">
                <a:solidFill>
                  <a:srgbClr val="002060"/>
                </a:solidFill>
              </a:rPr>
              <a:t>СПО,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реализующих </a:t>
            </a:r>
            <a:r>
              <a:rPr lang="ru-RU" altLang="ru-RU" sz="1400" b="1" i="1" dirty="0">
                <a:solidFill>
                  <a:srgbClr val="002060"/>
                </a:solidFill>
              </a:rPr>
              <a:t>дуальное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обучение (2018 г. – 40), </a:t>
            </a:r>
            <a:r>
              <a:rPr lang="ru-RU" altLang="ru-RU" sz="1400" b="1" i="1" dirty="0">
                <a:solidFill>
                  <a:srgbClr val="002060"/>
                </a:solidFill>
              </a:rPr>
              <a:t>а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студентов </a:t>
            </a:r>
            <a:r>
              <a:rPr lang="ru-RU" altLang="ru-RU" sz="1400" b="1" i="1" dirty="0">
                <a:solidFill>
                  <a:srgbClr val="002060"/>
                </a:solidFill>
              </a:rPr>
              <a:t>– 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до 2500 чел. (2018 г. – 1732 чел.)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организовано </a:t>
            </a:r>
            <a:r>
              <a:rPr lang="ru-RU" altLang="ru-RU" sz="1400" b="1" i="1" dirty="0">
                <a:solidFill>
                  <a:srgbClr val="002060"/>
                </a:solidFill>
              </a:rPr>
              <a:t>проведение государственной итоговой аттестации в виде демонстрационного экзамена по стандартам </a:t>
            </a:r>
            <a:r>
              <a:rPr lang="ru-RU" altLang="ru-RU" sz="1400" b="1" i="1" dirty="0" err="1">
                <a:solidFill>
                  <a:srgbClr val="002060"/>
                </a:solidFill>
              </a:rPr>
              <a:t>WorldSkills</a:t>
            </a:r>
            <a:r>
              <a:rPr lang="ru-RU" altLang="ru-RU" sz="1400" b="1" i="1" dirty="0">
                <a:solidFill>
                  <a:srgbClr val="002060"/>
                </a:solidFill>
              </a:rPr>
              <a:t> не менее чем в 19 учреждениях СПО (2018 г. – 16)</a:t>
            </a:r>
          </a:p>
          <a:p>
            <a:pPr marL="285750" indent="-28575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endParaRPr lang="ru-RU" altLang="ru-RU" sz="1400" b="1" i="1" dirty="0" smtClean="0">
              <a:solidFill>
                <a:srgbClr val="00206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87457" y="7620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Региональная составляющая федерального проекта </a:t>
            </a:r>
          </a:p>
          <a:p>
            <a:pPr algn="ctr"/>
            <a:r>
              <a:rPr lang="ru-RU" sz="2400" b="1" dirty="0" smtClean="0"/>
              <a:t>«Молодые профессионалы»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71500" y="3962401"/>
            <a:ext cx="8023225" cy="247760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buClr>
                <a:srgbClr val="C00000"/>
              </a:buClr>
              <a:buSzPct val="150000"/>
              <a:defRPr/>
            </a:pPr>
            <a:r>
              <a:rPr lang="ru-RU" altLang="ru-RU" b="1" i="1" u="sng" dirty="0" smtClean="0">
                <a:solidFill>
                  <a:srgbClr val="FF0000"/>
                </a:solidFill>
              </a:rPr>
              <a:t>к 2024  году: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Создан   и функционирует 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центр опережающей профессиональной подготовки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Не менее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50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мастерских </a:t>
            </a:r>
            <a:r>
              <a:rPr lang="ru-RU" altLang="ru-RU" sz="1400" b="1" i="1" dirty="0">
                <a:solidFill>
                  <a:srgbClr val="002060"/>
                </a:solidFill>
              </a:rPr>
              <a:t>оснащены современной материально-технической базой по одной из компетенций </a:t>
            </a:r>
            <a:endParaRPr lang="ru-RU" altLang="ru-RU" sz="1400" b="1" i="1" dirty="0" smtClean="0">
              <a:solidFill>
                <a:srgbClr val="002060"/>
              </a:solidFill>
            </a:endParaRP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Доля организаций СПО,</a:t>
            </a:r>
            <a:r>
              <a:rPr lang="ru-RU" altLang="ru-RU" sz="1400" b="1" i="1" dirty="0">
                <a:solidFill>
                  <a:srgbClr val="002060"/>
                </a:solidFill>
              </a:rPr>
              <a:t> в которых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 итоговая </a:t>
            </a:r>
            <a:r>
              <a:rPr lang="ru-RU" altLang="ru-RU" sz="1400" b="1" i="1" dirty="0">
                <a:solidFill>
                  <a:srgbClr val="002060"/>
                </a:solidFill>
              </a:rPr>
              <a:t>аттестация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проводится </a:t>
            </a:r>
            <a:r>
              <a:rPr lang="ru-RU" altLang="ru-RU" sz="1400" b="1" i="1" dirty="0">
                <a:solidFill>
                  <a:srgbClr val="002060"/>
                </a:solidFill>
              </a:rPr>
              <a:t>в форме демонстрационного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экзамена</a:t>
            </a:r>
            <a:r>
              <a:rPr lang="ru-RU" altLang="ru-RU" sz="1400" b="1" i="1" dirty="0">
                <a:solidFill>
                  <a:srgbClr val="002060"/>
                </a:solidFill>
              </a:rPr>
              <a:t> 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, составляет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не менее 50%</a:t>
            </a:r>
          </a:p>
          <a:p>
            <a:pPr marL="285750" indent="-285750" algn="just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r>
              <a:rPr lang="ru-RU" altLang="ru-RU" sz="1400" b="1" i="1" dirty="0" smtClean="0">
                <a:solidFill>
                  <a:srgbClr val="002060"/>
                </a:solidFill>
              </a:rPr>
              <a:t> В демонстрационном экзамене принимают участие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не менее 25%</a:t>
            </a:r>
            <a:r>
              <a:rPr lang="ru-RU" altLang="ru-RU" sz="1400" b="1" i="1" dirty="0" smtClean="0">
                <a:solidFill>
                  <a:srgbClr val="002060"/>
                </a:solidFill>
              </a:rPr>
              <a:t> выпускников организаций СПО</a:t>
            </a:r>
            <a:endParaRPr lang="ru-RU" altLang="ru-RU" sz="1400" b="1" i="1" dirty="0">
              <a:solidFill>
                <a:srgbClr val="002060"/>
              </a:solidFill>
            </a:endParaRPr>
          </a:p>
          <a:p>
            <a:pPr marL="285750" indent="-285750" eaLnBrk="1" hangingPunct="1">
              <a:spcAft>
                <a:spcPts val="600"/>
              </a:spcAft>
              <a:buClr>
                <a:srgbClr val="C00000"/>
              </a:buClr>
              <a:buSzPct val="150000"/>
              <a:buFont typeface="Wingdings" pitchFamily="2" charset="2"/>
              <a:buChar char="ü"/>
              <a:defRPr/>
            </a:pPr>
            <a:endParaRPr lang="ru-RU" altLang="ru-RU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1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3915</TotalTime>
  <Words>672</Words>
  <Application>Microsoft Office PowerPoint</Application>
  <PresentationFormat>Экран (4:3)</PresentationFormat>
  <Paragraphs>90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Основные задачи и перспективы реализации в Самарской области региональных проектов «Молодые профессионалы», «Учитель будущего», «Новые возможности каждого».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Пользователь</cp:lastModifiedBy>
  <cp:revision>303</cp:revision>
  <cp:lastPrinted>2019-03-12T05:34:39Z</cp:lastPrinted>
  <dcterms:created xsi:type="dcterms:W3CDTF">2018-11-16T09:12:54Z</dcterms:created>
  <dcterms:modified xsi:type="dcterms:W3CDTF">2019-03-12T05:50:59Z</dcterms:modified>
</cp:coreProperties>
</file>