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80" r:id="rId4"/>
    <p:sldId id="265" r:id="rId5"/>
    <p:sldId id="266" r:id="rId6"/>
    <p:sldId id="268" r:id="rId7"/>
    <p:sldId id="267" r:id="rId8"/>
    <p:sldId id="271" r:id="rId9"/>
    <p:sldId id="270" r:id="rId10"/>
    <p:sldId id="274" r:id="rId11"/>
    <p:sldId id="259" r:id="rId12"/>
    <p:sldId id="260" r:id="rId13"/>
    <p:sldId id="256" r:id="rId14"/>
    <p:sldId id="27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92D4A-6093-4DB3-9C3F-859D87523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0FC786-8058-4A3D-9DB3-1FF9A245E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DC1D3-9166-4918-8B06-23AE3D968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A9-EDBC-4D1D-ADC9-FBF93F1CF34F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39209D-014C-4767-BE1C-D66549BAF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A5EBD-0D5E-4CD3-A6DC-E7CEE1FF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FA39-9B42-4387-8587-9950E4FF5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95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E87D0-C154-40BF-BF94-EED35306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AC635E-DC74-4B3C-B3B7-CFDBAC6EF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C394B9-7AC5-4322-B624-A9ED95C9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A9-EDBC-4D1D-ADC9-FBF93F1CF34F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D8C211-B5ED-483C-B009-34701A957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C906AC-98F5-4A1E-BA2A-8B683C6D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FA39-9B42-4387-8587-9950E4FF5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05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476E5BC-15D5-4F2A-B447-12069AD8F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EC2A8B-4D47-4B0F-8C05-AE47939EA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82BBDF-12FE-4599-89C0-32B9EC52F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A9-EDBC-4D1D-ADC9-FBF93F1CF34F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8CA176-623C-4EEE-B063-AC7E18618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8B09D2-58AF-4A8E-8860-1CD927FBD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FA39-9B42-4387-8587-9950E4FF5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7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910D9-D75D-4F18-8B68-F91AD186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D9A9C-018C-45C9-8312-61B08AE18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187ED5-3F3D-4A68-BAEB-1C357C3C2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A9-EDBC-4D1D-ADC9-FBF93F1CF34F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397C30-B840-4821-B49B-4B3622907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78AE3A-08D4-4EAE-AC7B-DFE93D06F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FA39-9B42-4387-8587-9950E4FF5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3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150BC-7852-4428-A308-4958EDB28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94B4FF-1F66-4BCF-AF61-E0462DD46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01688B-6059-48CF-A818-E10D9D05D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A9-EDBC-4D1D-ADC9-FBF93F1CF34F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2CBEB1-25D3-40A7-85A7-095CD00A1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BA7F86-5FB1-4405-AFC9-63645751D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FA39-9B42-4387-8587-9950E4FF5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89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1C6369-0BAD-44C3-9361-12D4293A4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66F6F-B8B4-4B2A-B9BB-19BE7B018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F37D37-6AF1-4534-AA4C-D35CDC648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614E33-FECB-47E4-8C08-963835DF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A9-EDBC-4D1D-ADC9-FBF93F1CF34F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3B87A9-D2B2-4E34-BE34-AD511691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BF2BE5-5645-43B7-8AA0-E365FD61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FA39-9B42-4387-8587-9950E4FF5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8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AEE39-711F-4619-B27A-2FADD9F42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0F0629-1E62-4874-BBD2-E2A3C6D4D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26B641-946F-4B6C-B374-4189A6438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D5CF55-0546-4A0D-9CD7-682DC69E47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72D4A5-4ADE-472C-BBA9-77F88CB62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9F1705-B257-4314-8549-D11883FA3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A9-EDBC-4D1D-ADC9-FBF93F1CF34F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9BC2E30-4FA5-4D10-BED3-FF6269B4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91B28D-BBBD-4224-842B-1A983EC9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FA39-9B42-4387-8587-9950E4FF5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07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21F40-4FAA-4AAF-A656-CC7AB3A4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4800D2-8058-42F5-81DF-30FB5558C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A9-EDBC-4D1D-ADC9-FBF93F1CF34F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17BA46-30AF-4AD9-A11A-99F4852B1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9DBC95-0AB3-46C1-8613-FFAC73038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FA39-9B42-4387-8587-9950E4FF5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62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3B22C6-36F9-46E9-83F4-B74F4882B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A9-EDBC-4D1D-ADC9-FBF93F1CF34F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47313F-E672-40D1-82D0-DEA54EB9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7AE399-CFD8-4329-A94C-04A71230B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FA39-9B42-4387-8587-9950E4FF5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36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E44CC-D1EA-41F2-ACB5-842D0D60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5A076C-1F07-4470-991C-EFA3BF004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A7D08F-3B5A-45BE-9F93-4021888BF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E4C294-59EC-47CF-85F4-C2B5F4BE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A9-EDBC-4D1D-ADC9-FBF93F1CF34F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6E40AF-CC3E-42E1-ACB2-C0B30E9EC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3C55C6-656F-4B87-B227-12B88BAA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FA39-9B42-4387-8587-9950E4FF5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1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72F3A-D70F-482B-B16D-E44B9DA5E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269464-FB10-4062-98D3-DBB45059C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1CF46D-EBA9-41B2-87DD-8AA90775E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CF25F3-0ED6-4344-860E-EC7E69E47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A9-EDBC-4D1D-ADC9-FBF93F1CF34F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C1DDCC-C469-4230-B432-7951EFC1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046370-61A8-4ECA-BC4E-123B5E02D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FA39-9B42-4387-8587-9950E4FF5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57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300FBF-8243-4884-972A-26EA75A4E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75A0EA-0F6B-4287-8560-1AF218040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1CD219-7F8B-45D6-AA18-C1E7F0A3C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AEAA9-EDBC-4D1D-ADC9-FBF93F1CF34F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D12488-3E5D-4E0B-B6BB-CD690FCAA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B4FD3D-A310-4707-B7E2-F8815E41F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8FA39-9B42-4387-8587-9950E4FF5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59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dfestival.vcht.cente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0B8E6-1144-4F2B-8249-B7E28C20D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73" y="2005788"/>
            <a:ext cx="9877650" cy="1325563"/>
          </a:xfrm>
        </p:spPr>
        <p:txBody>
          <a:bodyPr>
            <a:noAutofit/>
          </a:bodyPr>
          <a:lstStyle/>
          <a:p>
            <a:pPr algn="r"/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Расширенное областное совещание методического объединения педагогов Самарской области, реализующих деятельность в сфере художественного творчества и воспитания детей средствами искусства (МО ХТ)</a:t>
            </a:r>
            <a:endParaRPr lang="ru-RU" sz="3600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7BC114A-B8F4-4F40-8324-02CB3F131498}"/>
              </a:ext>
            </a:extLst>
          </p:cNvPr>
          <p:cNvSpPr>
            <a:spLocks noGrp="1"/>
          </p:cNvSpPr>
          <p:nvPr/>
        </p:nvSpPr>
        <p:spPr>
          <a:xfrm>
            <a:off x="2708223" y="5209819"/>
            <a:ext cx="9144000" cy="1195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Карлинская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Лариса Валериевна, </a:t>
            </a:r>
          </a:p>
          <a:p>
            <a:pPr algn="r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заведующий Областного центра развития художественного образования </a:t>
            </a:r>
          </a:p>
          <a:p>
            <a:pPr algn="r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ГБОУДОД ЦРТДЮ ЦСМ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8156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DACC55-CFCE-4306-9034-EEA576125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78" y="201023"/>
            <a:ext cx="4235593" cy="6451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E2D764-9BC8-48E2-BB88-947A95CB700E}"/>
              </a:ext>
            </a:extLst>
          </p:cNvPr>
          <p:cNvSpPr txBox="1"/>
          <p:nvPr/>
        </p:nvSpPr>
        <p:spPr>
          <a:xfrm>
            <a:off x="2147898" y="2218149"/>
            <a:ext cx="5013103" cy="2416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призёра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Большого всероссийского фестиваля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ru-RU" sz="2400" dirty="0" err="1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Мхитарян</a:t>
            </a:r>
            <a:r>
              <a:rPr lang="ru-RU" sz="2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Снежана, 13 лет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 СЮТ ГБОУ СОШ №2 "ОЦ" 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ru-RU" sz="2400" dirty="0" err="1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с.Кинель</a:t>
            </a:r>
            <a:r>
              <a:rPr lang="ru-RU" sz="2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-Черкассы</a:t>
            </a:r>
          </a:p>
        </p:txBody>
      </p:sp>
    </p:spTree>
    <p:extLst>
      <p:ext uri="{BB962C8B-B14F-4D97-AF65-F5344CB8AC3E}">
        <p14:creationId xmlns:p14="http://schemas.microsoft.com/office/powerpoint/2010/main" val="2526751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0B8E6-1144-4F2B-8249-B7E28C20D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356" y="2766218"/>
            <a:ext cx="9877650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создание организационных, методических условий повышения качества, доступности и конкурентоспособности организаций сферы художественного творчества и воспитания детей средствами искусства</a:t>
            </a:r>
            <a:endParaRPr lang="ru-RU" sz="24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571E89F-7D19-4036-BBE6-100D60EEEE2E}"/>
              </a:ext>
            </a:extLst>
          </p:cNvPr>
          <p:cNvSpPr txBox="1">
            <a:spLocks/>
          </p:cNvSpPr>
          <p:nvPr/>
        </p:nvSpPr>
        <p:spPr>
          <a:xfrm>
            <a:off x="7112181" y="465224"/>
            <a:ext cx="46032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Цель работы МО ХТ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9707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Shape 1">
            <a:extLst>
              <a:ext uri="{FF2B5EF4-FFF2-40B4-BE49-F238E27FC236}">
                <a16:creationId xmlns:a16="http://schemas.microsoft.com/office/drawing/2014/main" id="{A080322D-CDE9-4995-B0AC-A023D7F6693F}"/>
              </a:ext>
            </a:extLst>
          </p:cNvPr>
          <p:cNvSpPr txBox="1"/>
          <p:nvPr/>
        </p:nvSpPr>
        <p:spPr>
          <a:xfrm>
            <a:off x="648000" y="3354840"/>
            <a:ext cx="11160000" cy="749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7000"/>
              </a:lnSpc>
            </a:pPr>
            <a:r>
              <a:rPr lang="ru-RU" sz="1600" strike="noStrike" dirty="0">
                <a:solidFill>
                  <a:srgbClr val="000000"/>
                </a:solidFill>
                <a:latin typeface="Times New Roman"/>
                <a:ea typeface="Calibri"/>
              </a:rPr>
              <a:t>организация повышения квалификации педагогических кадров путем проведения мастер-классов, открытых занятий, творческих мастерских и др.
изучение и распространение нормативно-правовой, концептуальной и учебно-методической документации по направлению деятельности</a:t>
            </a:r>
            <a:r>
              <a:rPr lang="ru-RU" sz="1600" strike="noStrike" dirty="0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r>
              <a:rPr lang="ru-RU" sz="1600" strike="noStrike" dirty="0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r>
              <a:rPr lang="ru-RU" sz="1600" strike="noStrike" dirty="0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r>
              <a:rPr lang="ru-RU" sz="1600" strike="noStrike" dirty="0">
                <a:solidFill>
                  <a:srgbClr val="000000"/>
                </a:solidFill>
                <a:latin typeface="Times New Roman"/>
                <a:ea typeface="Calibri"/>
              </a:rPr>
              <a:t>выявление «общего поля» профессиональных проблем, подготовка и содействие реализации предложений по их решению
информационно-методическое взаимообогащение в ходе проведения семинаров, презентаций инновационного педагогического опыта, конференций и других форм профессионального общения членов методического объединения</a:t>
            </a:r>
            <a:r>
              <a:rPr lang="ru-RU" sz="1600" strike="noStrike" dirty="0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r>
              <a:rPr lang="ru-RU" sz="1600" strike="noStrike" dirty="0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r>
              <a:rPr lang="ru-RU" sz="1600" strike="noStrike" dirty="0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r>
              <a:rPr lang="ru-RU" sz="1600" strike="noStrike" dirty="0">
                <a:solidFill>
                  <a:srgbClr val="000000"/>
                </a:solidFill>
                <a:latin typeface="Times New Roman"/>
                <a:ea typeface="Calibri"/>
              </a:rPr>
              <a:t>обобщение и трансляция передового опыта по наиболее актуальным проблемам посредством проведения семинаров, презентаций инновационного педагогического опыта, конференций и других форм профессионального общения членов методического объединения
изучение, отработка и внедрение лучших традиционных и новых технологий и моделей по направлению деятельности в образовательных организациях Самарской области</a:t>
            </a:r>
            <a:r>
              <a:rPr lang="ru-RU" sz="1600" strike="noStrike" dirty="0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r>
              <a:rPr lang="ru-RU" sz="1600" strike="noStrike" dirty="0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r>
              <a:rPr lang="ru-RU" sz="1600" strike="noStrike" dirty="0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r>
              <a:rPr lang="ru-RU" sz="1600" strike="noStrike" dirty="0">
                <a:solidFill>
                  <a:srgbClr val="000000"/>
                </a:solidFill>
                <a:latin typeface="Times New Roman"/>
                <a:ea typeface="Calibri"/>
              </a:rPr>
              <a:t>выявление профессиональных дефицитов и барьеров, препятствующих решению задач обновления содержания и технологий социально-педагогической деятельности</a:t>
            </a:r>
            <a:r>
              <a:rPr lang="ru-RU" sz="1600" strike="noStrike" dirty="0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r>
              <a:rPr lang="ru-RU" sz="1600" strike="noStrike" dirty="0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r>
              <a:rPr lang="ru-RU" sz="1600" strike="noStrike" dirty="0">
                <a:solidFill>
                  <a:srgbClr val="000000"/>
                </a:solidFill>
                <a:latin typeface="Calibri"/>
                <a:ea typeface="Calibri"/>
              </a:rPr>
              <a:t>
</a:t>
            </a:r>
            <a:r>
              <a:rPr lang="ru-RU" sz="1600" strike="noStrike" dirty="0">
                <a:solidFill>
                  <a:srgbClr val="000000"/>
                </a:solidFill>
                <a:latin typeface="Times New Roman"/>
                <a:ea typeface="Calibri"/>
              </a:rPr>
              <a:t>подготовка и содействие реализации предложений по их решению</a:t>
            </a:r>
            <a:endParaRPr dirty="0"/>
          </a:p>
        </p:txBody>
      </p:sp>
      <p:sp>
        <p:nvSpPr>
          <p:cNvPr id="9" name="CustomShape 2">
            <a:extLst>
              <a:ext uri="{FF2B5EF4-FFF2-40B4-BE49-F238E27FC236}">
                <a16:creationId xmlns:a16="http://schemas.microsoft.com/office/drawing/2014/main" id="{BDBC413E-9E4A-44EE-8C86-E7925CC800A5}"/>
              </a:ext>
            </a:extLst>
          </p:cNvPr>
          <p:cNvSpPr/>
          <p:nvPr/>
        </p:nvSpPr>
        <p:spPr>
          <a:xfrm>
            <a:off x="6336000" y="360000"/>
            <a:ext cx="5100840" cy="5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ru-RU" sz="3600" strike="noStrike">
                <a:solidFill>
                  <a:srgbClr val="000000"/>
                </a:solidFill>
                <a:latin typeface="Times New Roman"/>
                <a:ea typeface="Calibri"/>
              </a:rPr>
              <a:t>Задачи работы МО ХТ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760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CDC0B1-5604-4565-AFA6-28F23982FB78}"/>
              </a:ext>
            </a:extLst>
          </p:cNvPr>
          <p:cNvSpPr/>
          <p:nvPr/>
        </p:nvSpPr>
        <p:spPr>
          <a:xfrm>
            <a:off x="4350942" y="862205"/>
            <a:ext cx="3260035" cy="602978"/>
          </a:xfrm>
          <a:prstGeom prst="rect">
            <a:avLst/>
          </a:prstGeom>
          <a:solidFill>
            <a:srgbClr val="F57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РМЦ</a:t>
            </a:r>
            <a:endParaRPr lang="ru-RU" sz="24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E371E03-04BF-402A-9A75-1BBB42A21BEE}"/>
              </a:ext>
            </a:extLst>
          </p:cNvPr>
          <p:cNvSpPr/>
          <p:nvPr/>
        </p:nvSpPr>
        <p:spPr>
          <a:xfrm>
            <a:off x="8116957" y="862205"/>
            <a:ext cx="3260035" cy="587244"/>
          </a:xfrm>
          <a:prstGeom prst="rect">
            <a:avLst/>
          </a:prstGeom>
          <a:solidFill>
            <a:srgbClr val="F57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ОМЭС</a:t>
            </a:r>
            <a:endParaRPr lang="ru-RU" sz="24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13639EC-AB87-4807-A4E9-C48C1871060E}"/>
              </a:ext>
            </a:extLst>
          </p:cNvPr>
          <p:cNvSpPr/>
          <p:nvPr/>
        </p:nvSpPr>
        <p:spPr>
          <a:xfrm>
            <a:off x="4355171" y="2064173"/>
            <a:ext cx="7021821" cy="636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Организационный совет МО ХТ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ED23BF3-9ED0-40A7-9AC3-140C2717760F}"/>
              </a:ext>
            </a:extLst>
          </p:cNvPr>
          <p:cNvSpPr/>
          <p:nvPr/>
        </p:nvSpPr>
        <p:spPr>
          <a:xfrm>
            <a:off x="4394928" y="3278858"/>
            <a:ext cx="6982064" cy="665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Отделения МО по видам ХТ</a:t>
            </a:r>
            <a:endParaRPr lang="ru-RU" sz="2400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3BA1386-B37E-4E0B-8BBB-8248FED0EF09}"/>
              </a:ext>
            </a:extLst>
          </p:cNvPr>
          <p:cNvSpPr/>
          <p:nvPr/>
        </p:nvSpPr>
        <p:spPr>
          <a:xfrm>
            <a:off x="4394928" y="4489627"/>
            <a:ext cx="6982064" cy="6659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Окружные МО ХТ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CC4BEB6-08C7-4B12-B3A9-9009812FB96C}"/>
              </a:ext>
            </a:extLst>
          </p:cNvPr>
          <p:cNvSpPr/>
          <p:nvPr/>
        </p:nvSpPr>
        <p:spPr>
          <a:xfrm>
            <a:off x="4375049" y="5732071"/>
            <a:ext cx="6982064" cy="6659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 образовательных организаций</a:t>
            </a:r>
            <a:endParaRPr lang="ru-RU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13F61-54B0-4475-AE65-D073992EF5F9}"/>
              </a:ext>
            </a:extLst>
          </p:cNvPr>
          <p:cNvSpPr txBox="1"/>
          <p:nvPr/>
        </p:nvSpPr>
        <p:spPr>
          <a:xfrm>
            <a:off x="238605" y="2782669"/>
            <a:ext cx="3820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Структура МО ХТ</a:t>
            </a:r>
            <a:endParaRPr lang="ru-RU" sz="3600" dirty="0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7B5B10FA-3F1F-4183-AD48-7D6DF16AC634}"/>
              </a:ext>
            </a:extLst>
          </p:cNvPr>
          <p:cNvSpPr/>
          <p:nvPr/>
        </p:nvSpPr>
        <p:spPr>
          <a:xfrm>
            <a:off x="5883966" y="1571200"/>
            <a:ext cx="371061" cy="400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0FEF2AB7-7904-4EE3-AD42-7F19103A6162}"/>
              </a:ext>
            </a:extLst>
          </p:cNvPr>
          <p:cNvSpPr/>
          <p:nvPr/>
        </p:nvSpPr>
        <p:spPr>
          <a:xfrm>
            <a:off x="9561443" y="1566527"/>
            <a:ext cx="371061" cy="400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AFDDB8A8-13A8-4D24-A53E-D5D6C9846614}"/>
              </a:ext>
            </a:extLst>
          </p:cNvPr>
          <p:cNvSpPr/>
          <p:nvPr/>
        </p:nvSpPr>
        <p:spPr>
          <a:xfrm>
            <a:off x="7597726" y="2780357"/>
            <a:ext cx="371061" cy="400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ED1E1386-A740-45B0-A2F5-65B5E1CD00C9}"/>
              </a:ext>
            </a:extLst>
          </p:cNvPr>
          <p:cNvSpPr/>
          <p:nvPr/>
        </p:nvSpPr>
        <p:spPr>
          <a:xfrm>
            <a:off x="7610977" y="4043073"/>
            <a:ext cx="371061" cy="400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0918C2BE-5D4F-4918-9684-442ACCA7F68E}"/>
              </a:ext>
            </a:extLst>
          </p:cNvPr>
          <p:cNvSpPr/>
          <p:nvPr/>
        </p:nvSpPr>
        <p:spPr>
          <a:xfrm>
            <a:off x="7615206" y="5243706"/>
            <a:ext cx="371061" cy="400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896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7CE849-0134-4DB7-A4D1-4A7B0BFC6530}"/>
              </a:ext>
            </a:extLst>
          </p:cNvPr>
          <p:cNvSpPr txBox="1"/>
          <p:nvPr/>
        </p:nvSpPr>
        <p:spPr>
          <a:xfrm>
            <a:off x="3432310" y="673919"/>
            <a:ext cx="758024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Мониторинг деятельности образовательных организаций и организаций, осуществляющих образование Самарской области</a:t>
            </a:r>
            <a:br>
              <a:rPr lang="ru-RU" sz="36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</a:br>
            <a:r>
              <a:rPr lang="ru-RU" sz="36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в сфере художественного творчества и эстетического воспитания</a:t>
            </a:r>
            <a:endParaRPr lang="ru-RU" sz="360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442EF6B-E85E-4829-BFFB-C988CD74B9CE}"/>
              </a:ext>
            </a:extLst>
          </p:cNvPr>
          <p:cNvSpPr txBox="1">
            <a:spLocks/>
          </p:cNvSpPr>
          <p:nvPr/>
        </p:nvSpPr>
        <p:spPr>
          <a:xfrm>
            <a:off x="2378764" y="4774795"/>
            <a:ext cx="9687339" cy="1019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Распоряжение Министерства образования и науки Самарской области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№ 403-р от 14.05.2020</a:t>
            </a:r>
            <a:endParaRPr lang="ru-RU" sz="2400" b="1" i="1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903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31063A68-2939-4C49-A8D7-FB4C9EAFFBE9}"/>
              </a:ext>
            </a:extLst>
          </p:cNvPr>
          <p:cNvSpPr/>
          <p:nvPr/>
        </p:nvSpPr>
        <p:spPr>
          <a:xfrm>
            <a:off x="1080000" y="1209240"/>
            <a:ext cx="10872000" cy="101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7000"/>
              </a:lnSpc>
            </a:pPr>
            <a:r>
              <a:rPr lang="ru-RU" sz="3600" b="1" strike="noStrike">
                <a:solidFill>
                  <a:srgbClr val="000000"/>
                </a:solidFill>
                <a:latin typeface="Times New Roman"/>
                <a:ea typeface="Calibri"/>
              </a:rPr>
              <a:t>Школьный этап </a:t>
            </a:r>
            <a:endParaRPr/>
          </a:p>
          <a:p>
            <a:pPr algn="ctr">
              <a:lnSpc>
                <a:spcPct val="107000"/>
              </a:lnSpc>
            </a:pPr>
            <a:r>
              <a:rPr lang="ru-RU" sz="3600" b="1" strike="noStrike">
                <a:solidFill>
                  <a:srgbClr val="000000"/>
                </a:solidFill>
                <a:latin typeface="Times New Roman"/>
                <a:ea typeface="Calibri"/>
              </a:rPr>
              <a:t>Большого всероссийского фестиваля</a:t>
            </a:r>
            <a:endParaRPr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924C6C00-167D-4D53-8E22-AAE0A7E730D1}"/>
              </a:ext>
            </a:extLst>
          </p:cNvPr>
          <p:cNvSpPr/>
          <p:nvPr/>
        </p:nvSpPr>
        <p:spPr>
          <a:xfrm>
            <a:off x="864000" y="3138840"/>
            <a:ext cx="10929960" cy="101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5000"/>
              </a:lnSpc>
            </a:pPr>
            <a:r>
              <a:rPr lang="ru-RU" sz="2400" strike="noStrike" dirty="0">
                <a:solidFill>
                  <a:srgbClr val="00000A"/>
                </a:solidFill>
                <a:latin typeface="Times New Roman"/>
                <a:ea typeface="Calibri"/>
              </a:rPr>
              <a:t>2021- 2022 учебный год</a:t>
            </a:r>
            <a:endParaRPr dirty="0"/>
          </a:p>
          <a:p>
            <a:pPr algn="ctr">
              <a:lnSpc>
                <a:spcPct val="90000"/>
              </a:lnSpc>
            </a:pPr>
            <a:r>
              <a:rPr lang="ru-RU" sz="2400" strike="noStrike" dirty="0">
                <a:solidFill>
                  <a:srgbClr val="00000A"/>
                </a:solidFill>
                <a:latin typeface="Times New Roman"/>
                <a:ea typeface="Calibri"/>
              </a:rPr>
              <a:t>В каждой образовательной организации по направлениям региональной конкурсной программы пройдет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7DA719A5-3E1F-480D-811A-44B5EC14E0E6}"/>
              </a:ext>
            </a:extLst>
          </p:cNvPr>
          <p:cNvSpPr/>
          <p:nvPr/>
        </p:nvSpPr>
        <p:spPr>
          <a:xfrm>
            <a:off x="792000" y="4104000"/>
            <a:ext cx="10944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dirty="0">
                <a:solidFill>
                  <a:srgbClr val="00000A"/>
                </a:solidFill>
                <a:latin typeface="Times New Roman"/>
                <a:ea typeface="Calibri"/>
              </a:rPr>
              <a:t>Большой фестиваль искусств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486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5B87C29-7DB7-4966-A05A-BE1F8FEAA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37" y="1712843"/>
            <a:ext cx="11617526" cy="343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8E63B35-E5B5-4DC6-B086-8EE428B3B719}"/>
              </a:ext>
            </a:extLst>
          </p:cNvPr>
          <p:cNvSpPr txBox="1">
            <a:spLocks/>
          </p:cNvSpPr>
          <p:nvPr/>
        </p:nvSpPr>
        <p:spPr>
          <a:xfrm>
            <a:off x="2215230" y="302924"/>
            <a:ext cx="7405848" cy="1019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Платформа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всероссийский фестиваль</a:t>
            </a:r>
            <a:endParaRPr lang="ru-RU" sz="360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1F473F3-7A7A-41E0-B3D4-11FE3ED32C3D}"/>
              </a:ext>
            </a:extLst>
          </p:cNvPr>
          <p:cNvSpPr txBox="1">
            <a:spLocks/>
          </p:cNvSpPr>
          <p:nvPr/>
        </p:nvSpPr>
        <p:spPr>
          <a:xfrm>
            <a:off x="2107095" y="3867720"/>
            <a:ext cx="9687339" cy="1019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 ежегодно организует и проводит Большой всероссийский фестиваль детского и юношеского творчества, в том числе для детей с ограниченными возможностями здоровья (с международным участием).</a:t>
            </a:r>
          </a:p>
          <a:p>
            <a:pPr algn="l"/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Организационно-методическое и экспертное сопровождение Фестиваля осуществляет федеральное государственное бюджетное учреждение культуры «Всероссийский центр развития художественного творчества и гуманитарных технологий».</a:t>
            </a: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оператор фестиваля – областной центр художественного образования ГБОУДО ЦРТДЮ ЦСМ</a:t>
            </a:r>
          </a:p>
          <a:p>
            <a:pPr algn="l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Адрес платформы: 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https://grandfestival.vcht.center/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20F0E0-01F7-44FF-BF11-F543A0232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67" y="2111"/>
            <a:ext cx="2219946" cy="1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995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D02F05-2C73-47A9-AE9D-42A6BD6154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0" t="5023" r="3246" b="5023"/>
          <a:stretch/>
        </p:blipFill>
        <p:spPr>
          <a:xfrm>
            <a:off x="94170" y="282861"/>
            <a:ext cx="11952054" cy="632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31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6D1909-429F-4D97-913B-3C64FB47F5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49" r="1472" b="6646"/>
          <a:stretch/>
        </p:blipFill>
        <p:spPr>
          <a:xfrm>
            <a:off x="112327" y="705678"/>
            <a:ext cx="11960404" cy="544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22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2F0E0D-E398-420F-AE5F-7C317AA956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35" r="2283" b="5872"/>
          <a:stretch/>
        </p:blipFill>
        <p:spPr>
          <a:xfrm>
            <a:off x="119268" y="675862"/>
            <a:ext cx="11913706" cy="557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5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6F9191-CB81-4D29-A771-8D1757620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2" y="115875"/>
            <a:ext cx="4210879" cy="6516837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0507A46-F9A7-4EE2-8CC4-3D290F05C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090" y="1979614"/>
            <a:ext cx="3154422" cy="210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4AE53D-5E68-408E-B46E-4CAFC6E4782E}"/>
              </a:ext>
            </a:extLst>
          </p:cNvPr>
          <p:cNvSpPr txBox="1"/>
          <p:nvPr/>
        </p:nvSpPr>
        <p:spPr>
          <a:xfrm>
            <a:off x="5638599" y="225288"/>
            <a:ext cx="48077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>
                <a:latin typeface="Impact" panose="020B0806030902050204" pitchFamily="34" charset="0"/>
              </a:rPr>
              <a:t>Областной конкурс</a:t>
            </a:r>
          </a:p>
          <a:p>
            <a:pPr algn="ctr"/>
            <a:r>
              <a:rPr lang="ru-RU" sz="3600" dirty="0">
                <a:latin typeface="Impact" panose="020B0806030902050204" pitchFamily="34" charset="0"/>
              </a:rPr>
              <a:t>Ораторского искусства</a:t>
            </a:r>
          </a:p>
          <a:p>
            <a:pPr algn="ctr"/>
            <a:r>
              <a:rPr lang="ru-RU" sz="3600" dirty="0">
                <a:latin typeface="Impact" panose="020B0806030902050204" pitchFamily="34" charset="0"/>
              </a:rPr>
              <a:t>«Мастер слова»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0B8C7E-BFA0-4C5D-8DEE-E89F992C6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58" y="3254525"/>
            <a:ext cx="3154422" cy="2103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A4318B7-C38D-4F75-AD83-E3AB0E07C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019" y="4529436"/>
            <a:ext cx="3154422" cy="2103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9381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2BEF0E-F143-4A8D-8159-1EAA6411E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635" y="299804"/>
            <a:ext cx="8966179" cy="31291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1220AA-B771-4731-98A1-47E907DAAC43}"/>
              </a:ext>
            </a:extLst>
          </p:cNvPr>
          <p:cNvSpPr txBox="1"/>
          <p:nvPr/>
        </p:nvSpPr>
        <p:spPr>
          <a:xfrm>
            <a:off x="4686471" y="4016059"/>
            <a:ext cx="4428072" cy="2321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Номинации:</a:t>
            </a:r>
            <a:endParaRPr lang="ru-RU" sz="2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br>
              <a:rPr lang="ru-RU" sz="2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компьютерная графика и дизайн</a:t>
            </a:r>
            <a:endParaRPr lang="ru-RU" sz="2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игровая индустрия</a:t>
            </a:r>
            <a:endParaRPr lang="ru-RU" sz="2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технический дизайн</a:t>
            </a:r>
            <a:endParaRPr lang="ru-RU" sz="2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4958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407</Words>
  <Application>Microsoft Office PowerPoint</Application>
  <PresentationFormat>Широкоэкранный</PresentationFormat>
  <Paragraphs>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Impact</vt:lpstr>
      <vt:lpstr>Times New Roman</vt:lpstr>
      <vt:lpstr>Тема Office</vt:lpstr>
      <vt:lpstr>Расширенное областное совещание методического объединения педагогов Самарской области, реализующих деятельность в сфере художественного творчества и воспитания детей средствами искусства (МО ХТ)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организационных, методических условий повышения качества, доступности и конкурентоспособности организаций сферы художественного творчества и воспитания детей средствами искусства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Расширенное областное совещание методического объединения педагогов Самарской области, реализующих деятельность в сфере художественного творчества и воспитания детей средствами искусства (МО ХТ)</dc:title>
  <dc:creator>Дмитрий Садофьев</dc:creator>
  <cp:lastModifiedBy>Дмитрий Садофьев</cp:lastModifiedBy>
  <cp:revision>16</cp:revision>
  <dcterms:created xsi:type="dcterms:W3CDTF">2021-12-02T11:14:46Z</dcterms:created>
  <dcterms:modified xsi:type="dcterms:W3CDTF">2021-12-28T12:31:57Z</dcterms:modified>
</cp:coreProperties>
</file>